
<file path=[Content_Types].xml><?xml version="1.0" encoding="utf-8"?>
<Types xmlns="http://schemas.openxmlformats.org/package/2006/content-types">
  <Default Extension="jpeg" ContentType="image/jpeg"/>
  <Default Extension="tiff" ContentType="image/tiff"/>
  <Default Extension="png" ContentType="image/png"/>
  <Default Extension="emf" ContentType="image/x-emf"/>
  <Default Extension="gif" ContentType="image/gif"/>
  <Default Extension="mp4" ContentType="video/mp4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harts/chart1.xml" ContentType="application/vnd.openxmlformats-officedocument.drawingml.chart+xml"/>
  <Override PartName="/ppt/diagrams/colors1.xml" ContentType="application/vnd.openxmlformats-officedocument.drawingml.diagramColors+xml"/>
  <Override PartName="/ppt/diagrams/colors2.xml" ContentType="application/vnd.openxmlformats-officedocument.drawingml.diagramColors+xml"/>
  <Override PartName="/ppt/diagrams/data1.xml" ContentType="application/vnd.openxmlformats-officedocument.drawingml.diagramData+xml"/>
  <Override PartName="/ppt/diagrams/data2.xml" ContentType="application/vnd.openxmlformats-officedocument.drawingml.diagramData+xml"/>
  <Override PartName="/ppt/diagrams/drawing1.xml" ContentType="application/vnd.ms-office.drawingml.diagramDrawing+xml"/>
  <Override PartName="/ppt/diagrams/drawing2.xml" ContentType="application/vnd.ms-office.drawingml.diagramDrawing+xml"/>
  <Override PartName="/ppt/diagrams/layout1.xml" ContentType="application/vnd.openxmlformats-officedocument.drawingml.diagramLayout+xml"/>
  <Override PartName="/ppt/diagrams/layout2.xml" ContentType="application/vnd.openxmlformats-officedocument.drawingml.diagramLayout+xml"/>
  <Override PartName="/ppt/diagrams/quickStyle1.xml" ContentType="application/vnd.openxmlformats-officedocument.drawingml.diagramStyle+xml"/>
  <Override PartName="/ppt/diagrams/quickStyle2.xml" ContentType="application/vnd.openxmlformats-officedocument.drawingml.diagramStyle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sldIdLst>
    <p:sldId id="257" r:id="rId3"/>
    <p:sldId id="369" r:id="rId5"/>
    <p:sldId id="370" r:id="rId6"/>
    <p:sldId id="371" r:id="rId7"/>
    <p:sldId id="316" r:id="rId8"/>
    <p:sldId id="319" r:id="rId9"/>
    <p:sldId id="293" r:id="rId10"/>
    <p:sldId id="294" r:id="rId11"/>
    <p:sldId id="295" r:id="rId12"/>
    <p:sldId id="297" r:id="rId13"/>
    <p:sldId id="298" r:id="rId14"/>
    <p:sldId id="296" r:id="rId15"/>
    <p:sldId id="281" r:id="rId16"/>
    <p:sldId id="280" r:id="rId17"/>
    <p:sldId id="258" r:id="rId18"/>
    <p:sldId id="259" r:id="rId19"/>
    <p:sldId id="264" r:id="rId20"/>
    <p:sldId id="320" r:id="rId21"/>
    <p:sldId id="261" r:id="rId22"/>
    <p:sldId id="299" r:id="rId23"/>
    <p:sldId id="301" r:id="rId24"/>
    <p:sldId id="263" r:id="rId25"/>
    <p:sldId id="266" r:id="rId26"/>
    <p:sldId id="268" r:id="rId27"/>
    <p:sldId id="302" r:id="rId28"/>
    <p:sldId id="262" r:id="rId29"/>
    <p:sldId id="308" r:id="rId30"/>
    <p:sldId id="310" r:id="rId31"/>
    <p:sldId id="306" r:id="rId32"/>
    <p:sldId id="312" r:id="rId33"/>
    <p:sldId id="321" r:id="rId34"/>
    <p:sldId id="313" r:id="rId35"/>
    <p:sldId id="307" r:id="rId36"/>
    <p:sldId id="309" r:id="rId37"/>
    <p:sldId id="311" r:id="rId38"/>
    <p:sldId id="269" r:id="rId39"/>
    <p:sldId id="272" r:id="rId40"/>
    <p:sldId id="271" r:id="rId41"/>
    <p:sldId id="288" r:id="rId42"/>
    <p:sldId id="292" r:id="rId43"/>
    <p:sldId id="291" r:id="rId44"/>
    <p:sldId id="274" r:id="rId45"/>
    <p:sldId id="275" r:id="rId46"/>
    <p:sldId id="276" r:id="rId47"/>
    <p:sldId id="303" r:id="rId48"/>
    <p:sldId id="304" r:id="rId49"/>
    <p:sldId id="289" r:id="rId50"/>
    <p:sldId id="282" r:id="rId51"/>
    <p:sldId id="305" r:id="rId52"/>
    <p:sldId id="424" r:id="rId53"/>
    <p:sldId id="372" r:id="rId54"/>
    <p:sldId id="283" r:id="rId55"/>
    <p:sldId id="290" r:id="rId56"/>
    <p:sldId id="284" r:id="rId57"/>
    <p:sldId id="285" r:id="rId58"/>
    <p:sldId id="286" r:id="rId59"/>
    <p:sldId id="287" r:id="rId60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6555"/>
    <p:restoredTop sz="88736"/>
  </p:normalViewPr>
  <p:slideViewPr>
    <p:cSldViewPr snapToGrid="0">
      <p:cViewPr varScale="1">
        <p:scale>
          <a:sx n="112" d="100"/>
          <a:sy n="112" d="100"/>
        </p:scale>
        <p:origin x="96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3" Type="http://schemas.openxmlformats.org/officeDocument/2006/relationships/tableStyles" Target="tableStyles.xml"/><Relationship Id="rId62" Type="http://schemas.openxmlformats.org/officeDocument/2006/relationships/viewProps" Target="viewProps.xml"/><Relationship Id="rId61" Type="http://schemas.openxmlformats.org/officeDocument/2006/relationships/presProps" Target="presProps.xml"/><Relationship Id="rId60" Type="http://schemas.openxmlformats.org/officeDocument/2006/relationships/slide" Target="slides/slide57.xml"/><Relationship Id="rId6" Type="http://schemas.openxmlformats.org/officeDocument/2006/relationships/slide" Target="slides/slide3.xml"/><Relationship Id="rId59" Type="http://schemas.openxmlformats.org/officeDocument/2006/relationships/slide" Target="slides/slide56.xml"/><Relationship Id="rId58" Type="http://schemas.openxmlformats.org/officeDocument/2006/relationships/slide" Target="slides/slide55.xml"/><Relationship Id="rId57" Type="http://schemas.openxmlformats.org/officeDocument/2006/relationships/slide" Target="slides/slide54.xml"/><Relationship Id="rId56" Type="http://schemas.openxmlformats.org/officeDocument/2006/relationships/slide" Target="slides/slide53.xml"/><Relationship Id="rId55" Type="http://schemas.openxmlformats.org/officeDocument/2006/relationships/slide" Target="slides/slide52.xml"/><Relationship Id="rId54" Type="http://schemas.openxmlformats.org/officeDocument/2006/relationships/slide" Target="slides/slide51.xml"/><Relationship Id="rId53" Type="http://schemas.openxmlformats.org/officeDocument/2006/relationships/slide" Target="slides/slide50.xml"/><Relationship Id="rId52" Type="http://schemas.openxmlformats.org/officeDocument/2006/relationships/slide" Target="slides/slide49.xml"/><Relationship Id="rId51" Type="http://schemas.openxmlformats.org/officeDocument/2006/relationships/slide" Target="slides/slide48.xml"/><Relationship Id="rId50" Type="http://schemas.openxmlformats.org/officeDocument/2006/relationships/slide" Target="slides/slide47.xml"/><Relationship Id="rId5" Type="http://schemas.openxmlformats.org/officeDocument/2006/relationships/slide" Target="slides/slide2.xml"/><Relationship Id="rId49" Type="http://schemas.openxmlformats.org/officeDocument/2006/relationships/slide" Target="slides/slide46.xml"/><Relationship Id="rId48" Type="http://schemas.openxmlformats.org/officeDocument/2006/relationships/slide" Target="slides/slide45.xml"/><Relationship Id="rId47" Type="http://schemas.openxmlformats.org/officeDocument/2006/relationships/slide" Target="slides/slide44.xml"/><Relationship Id="rId46" Type="http://schemas.openxmlformats.org/officeDocument/2006/relationships/slide" Target="slides/slide43.xml"/><Relationship Id="rId45" Type="http://schemas.openxmlformats.org/officeDocument/2006/relationships/slide" Target="slides/slide42.xml"/><Relationship Id="rId44" Type="http://schemas.openxmlformats.org/officeDocument/2006/relationships/slide" Target="slides/slide41.xml"/><Relationship Id="rId43" Type="http://schemas.openxmlformats.org/officeDocument/2006/relationships/slide" Target="slides/slide40.xml"/><Relationship Id="rId42" Type="http://schemas.openxmlformats.org/officeDocument/2006/relationships/slide" Target="slides/slide39.xml"/><Relationship Id="rId41" Type="http://schemas.openxmlformats.org/officeDocument/2006/relationships/slide" Target="slides/slide38.xml"/><Relationship Id="rId40" Type="http://schemas.openxmlformats.org/officeDocument/2006/relationships/slide" Target="slides/slide37.xml"/><Relationship Id="rId4" Type="http://schemas.openxmlformats.org/officeDocument/2006/relationships/notesMaster" Target="notesMasters/notesMaster1.xml"/><Relationship Id="rId39" Type="http://schemas.openxmlformats.org/officeDocument/2006/relationships/slide" Target="slides/slide36.xml"/><Relationship Id="rId38" Type="http://schemas.openxmlformats.org/officeDocument/2006/relationships/slide" Target="slides/slide35.xml"/><Relationship Id="rId37" Type="http://schemas.openxmlformats.org/officeDocument/2006/relationships/slide" Target="slides/slide34.xml"/><Relationship Id="rId36" Type="http://schemas.openxmlformats.org/officeDocument/2006/relationships/slide" Target="slides/slide33.xml"/><Relationship Id="rId35" Type="http://schemas.openxmlformats.org/officeDocument/2006/relationships/slide" Target="slides/slide32.xml"/><Relationship Id="rId34" Type="http://schemas.openxmlformats.org/officeDocument/2006/relationships/slide" Target="slides/slide31.xml"/><Relationship Id="rId33" Type="http://schemas.openxmlformats.org/officeDocument/2006/relationships/slide" Target="slides/slide30.xml"/><Relationship Id="rId32" Type="http://schemas.openxmlformats.org/officeDocument/2006/relationships/slide" Target="slides/slide29.xml"/><Relationship Id="rId31" Type="http://schemas.openxmlformats.org/officeDocument/2006/relationships/slide" Target="slides/slide28.xml"/><Relationship Id="rId30" Type="http://schemas.openxmlformats.org/officeDocument/2006/relationships/slide" Target="slides/slide27.xml"/><Relationship Id="rId3" Type="http://schemas.openxmlformats.org/officeDocument/2006/relationships/slide" Target="slides/slide1.xml"/><Relationship Id="rId29" Type="http://schemas.openxmlformats.org/officeDocument/2006/relationships/slide" Target="slides/slide26.xml"/><Relationship Id="rId28" Type="http://schemas.openxmlformats.org/officeDocument/2006/relationships/slide" Target="slides/slide25.xml"/><Relationship Id="rId27" Type="http://schemas.openxmlformats.org/officeDocument/2006/relationships/slide" Target="slides/slide24.xml"/><Relationship Id="rId26" Type="http://schemas.openxmlformats.org/officeDocument/2006/relationships/slide" Target="slides/slide23.xml"/><Relationship Id="rId25" Type="http://schemas.openxmlformats.org/officeDocument/2006/relationships/slide" Target="slides/slide22.xml"/><Relationship Id="rId24" Type="http://schemas.openxmlformats.org/officeDocument/2006/relationships/slide" Target="slides/slide21.xml"/><Relationship Id="rId23" Type="http://schemas.openxmlformats.org/officeDocument/2006/relationships/slide" Target="slides/slide20.xml"/><Relationship Id="rId22" Type="http://schemas.openxmlformats.org/officeDocument/2006/relationships/slide" Target="slides/slide19.xml"/><Relationship Id="rId21" Type="http://schemas.openxmlformats.org/officeDocument/2006/relationships/slide" Target="slides/slide18.xml"/><Relationship Id="rId20" Type="http://schemas.openxmlformats.org/officeDocument/2006/relationships/slide" Target="slides/slide17.xml"/><Relationship Id="rId2" Type="http://schemas.openxmlformats.org/officeDocument/2006/relationships/theme" Target="theme/theme1.xml"/><Relationship Id="rId19" Type="http://schemas.openxmlformats.org/officeDocument/2006/relationships/slide" Target="slides/slide16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oleObject" Target="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>
  <c:date1904 val="0"/>
  <c:lang val="zh-CN"/>
  <c:roundedCorners val="1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tx>
            <c:strRef>
              <c:f>label 1</c:f>
              <c:strCache>
                <c:ptCount val="1"/>
                <c:pt idx="0">
                  <c:v>Size (feet2)</c:v>
                </c:pt>
              </c:strCache>
            </c:strRef>
          </c:tx>
          <c:spPr>
            <a:ln w="38160" cap="rnd" cmpd="sng" algn="ctr">
              <a:noFill/>
              <a:prstDash val="solid"/>
              <a:round/>
            </a:ln>
          </c:spPr>
          <c:marker>
            <c:symbol val="diamond"/>
            <c:size val="11"/>
          </c:marker>
          <c:dLbls>
            <c:delete val="1"/>
          </c:dLbls>
          <c:xVal>
            <c:numRef>
              <c:f>1</c:f>
              <c:numCache>
                <c:formatCode>General</c:formatCode>
                <c:ptCount val="11"/>
                <c:pt idx="0">
                  <c:v>432.422969187674</c:v>
                </c:pt>
                <c:pt idx="1">
                  <c:v>610.994397759104</c:v>
                </c:pt>
                <c:pt idx="2">
                  <c:v>628.501400560224</c:v>
                </c:pt>
                <c:pt idx="3">
                  <c:v>856.09243697479</c:v>
                </c:pt>
                <c:pt idx="4">
                  <c:v>950.630252100839</c:v>
                </c:pt>
                <c:pt idx="5">
                  <c:v>1202.73109243697</c:v>
                </c:pt>
                <c:pt idx="6">
                  <c:v>1412.81512605042</c:v>
                </c:pt>
                <c:pt idx="7">
                  <c:v>1661.41456582633</c:v>
                </c:pt>
                <c:pt idx="8">
                  <c:v>1787.4649859944</c:v>
                </c:pt>
                <c:pt idx="9">
                  <c:v>1952.03081232493</c:v>
                </c:pt>
                <c:pt idx="10">
                  <c:v>2186.62464985994</c:v>
                </c:pt>
              </c:numCache>
            </c:numRef>
          </c:xVal>
          <c:yVal>
            <c:numRef>
              <c:f>0</c:f>
              <c:numCache>
                <c:formatCode>General</c:formatCode>
                <c:ptCount val="11"/>
                <c:pt idx="0">
                  <c:v>100.917431192661</c:v>
                </c:pt>
                <c:pt idx="1">
                  <c:v>143.730886850153</c:v>
                </c:pt>
                <c:pt idx="2">
                  <c:v>213.455657492355</c:v>
                </c:pt>
                <c:pt idx="3">
                  <c:v>229.357798165138</c:v>
                </c:pt>
                <c:pt idx="4">
                  <c:v>288.073394495413</c:v>
                </c:pt>
                <c:pt idx="5">
                  <c:v>274.617737003058</c:v>
                </c:pt>
                <c:pt idx="6">
                  <c:v>308.868501529052</c:v>
                </c:pt>
                <c:pt idx="7">
                  <c:v>290.519877675841</c:v>
                </c:pt>
                <c:pt idx="8">
                  <c:v>337.003058103976</c:v>
                </c:pt>
                <c:pt idx="9">
                  <c:v>306.422018348624</c:v>
                </c:pt>
                <c:pt idx="10">
                  <c:v>291.743119266055</c:v>
                </c:pt>
              </c:numCache>
            </c:numRef>
          </c:yVal>
          <c:smooth val="1"/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-1582420320"/>
        <c:axId val="-1582418544"/>
      </c:scatterChart>
      <c:valAx>
        <c:axId val="-1582420320"/>
        <c:scaling>
          <c:orientation val="minMax"/>
        </c:scaling>
        <c:delete val="0"/>
        <c:axPos val="b"/>
        <c:numFmt formatCode="General" sourceLinked="1"/>
        <c:majorTickMark val="cross"/>
        <c:minorTickMark val="none"/>
        <c:tickLblPos val="nextTo"/>
        <c:spPr>
          <a:ln w="38160" cap="flat" cmpd="sng" algn="ctr">
            <a:solidFill>
              <a:srgbClr val="808080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1582418544"/>
        <c:crossesAt val="0"/>
        <c:crossBetween val="midCat"/>
        <c:majorUnit val="500"/>
      </c:valAx>
      <c:valAx>
        <c:axId val="-1582418544"/>
        <c:scaling>
          <c:orientation val="minMax"/>
        </c:scaling>
        <c:delete val="0"/>
        <c:axPos val="l"/>
        <c:numFmt formatCode="General" sourceLinked="1"/>
        <c:majorTickMark val="cross"/>
        <c:minorTickMark val="none"/>
        <c:tickLblPos val="nextTo"/>
        <c:spPr>
          <a:ln w="38160" cap="flat" cmpd="sng" algn="ctr">
            <a:solidFill>
              <a:srgbClr val="878787"/>
            </a:solidFill>
            <a:prstDash val="solid"/>
            <a:round/>
          </a:ln>
        </c:spPr>
        <c:txPr>
          <a:bodyPr rot="-60000000" spcFirstLastPara="0" vertOverflow="ellipsis" vert="horz" wrap="square" anchor="ctr" anchorCtr="1"/>
          <a:lstStyle/>
          <a:p>
            <a:pPr>
              <a:defRPr lang="zh-CN" sz="10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</a:p>
        </c:txPr>
        <c:crossAx val="-1582420320"/>
        <c:crossesAt val="0"/>
        <c:crossBetween val="midCat"/>
        <c:majorUnit val="100"/>
        <c:minorUnit val="10"/>
      </c:valAx>
      <c:spPr>
        <a:solidFill>
          <a:srgbClr val="FFFFFF"/>
        </a:solidFill>
        <a:ln>
          <a:noFill/>
        </a:ln>
      </c:spPr>
    </c:plotArea>
    <c:plotVisOnly val="1"/>
    <c:dispBlanksAs val="zero"/>
    <c:showDLblsOverMax val="1"/>
  </c:chart>
  <c:spPr>
    <a:noFill/>
    <a:ln>
      <a:noFill/>
    </a:ln>
  </c:spPr>
  <c:txPr>
    <a:bodyPr/>
    <a:lstStyle/>
    <a:p>
      <a:pPr>
        <a:defRPr lang="zh-CN"/>
      </a:pPr>
    </a:p>
  </c:txPr>
  <c:externalData r:id="rId1">
    <c:autoUpdate val="0"/>
  </c:externalData>
</c:chartSpace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1">
  <dgm:title val=""/>
  <dgm:desc val=""/>
  <dgm:catLst>
    <dgm:cat type="colorful" pri="10100"/>
  </dgm:catLst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2_2">
  <dgm:title val=""/>
  <dgm:desc val=""/>
  <dgm:catLst>
    <dgm:cat type="accent2" pri="11200"/>
  </dgm:catLst>
  <dgm:styleLbl name="align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Node1">
    <dgm:fillClrLst meth="repeat">
      <a:schemeClr val="accent2"/>
    </dgm:fillClrLst>
    <dgm:linClrLst meth="repeat">
      <a:schemeClr val="accent2"/>
    </dgm:linClrLst>
    <dgm:effectClrLst/>
    <dgm:txLinClrLst/>
    <dgm:txFillClrLst/>
    <dgm:txEffectClrLst/>
  </dgm:styleLbl>
  <dgm:styleLbl name="asst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8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alpha val="90000"/>
        <a:tint val="40000"/>
      </a:schemeClr>
    </dgm:fillClrLst>
    <dgm:linClrLst meth="repeat">
      <a:schemeClr val="accent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2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ln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parChTrans1D1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/>
    </dgm:fillClrLst>
    <dgm:linClrLst meth="repeat">
      <a:schemeClr val="accent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/>
    </dgm:fillClrLst>
    <dgm:linClrLst meth="repeat">
      <a:schemeClr val="accent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  <dgm:styleLbl name="sib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sibTrans2D1">
    <dgm:fillClrLst meth="repeat">
      <a:schemeClr val="accent2">
        <a:tint val="60000"/>
      </a:schemeClr>
    </dgm:fillClrLst>
    <dgm:linClrLst meth="repeat">
      <a:schemeClr val="accent2">
        <a:tint val="60000"/>
      </a:schemeClr>
    </dgm:linClrLst>
    <dgm:effectClrLst/>
    <dgm:txLinClrLst/>
    <dgm:txFillClrLst/>
    <dgm:txEffectClrLst/>
  </dgm:styleLbl>
  <dgm:styleLbl name="solidAlign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vennNode1">
    <dgm:fillClrLst meth="repeat">
      <a:schemeClr val="accent2">
        <a:alpha val="50000"/>
      </a:schemeClr>
    </dgm:fillClrLst>
    <dgm:linClrLst meth="repeat">
      <a:schemeClr val="lt1"/>
    </dgm:linClrLst>
    <dgm:effectClrLst/>
    <dgm:txLinClrLst/>
    <dgm:txFillClrLst/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3E6D2ED-9D22-4C3E-9DC5-7A32ACFCE445}" type="doc">
      <dgm:prSet loTypeId="urn:microsoft.com/office/officeart/2005/8/layout/hierarchy3" loCatId="hierarchy" qsTypeId="urn:microsoft.com/office/officeart/2005/8/quickstyle/simple1" qsCatId="simple" csTypeId="urn:microsoft.com/office/officeart/2005/8/colors/colorful1" csCatId="colorful" phldr="1"/>
      <dgm:spPr/>
      <dgm:t>
        <a:bodyPr/>
        <a:lstStyle/>
        <a:p>
          <a:endParaRPr lang="zh-CN" altLang="en-US"/>
        </a:p>
      </dgm:t>
    </dgm:pt>
    <dgm:pt modelId="{656EA63E-6587-425A-AEF2-C27448BDA77F}">
      <dgm:prSet phldrT="[文本]"/>
      <dgm:spPr/>
      <dgm:t>
        <a:bodyPr/>
        <a:lstStyle/>
        <a:p>
          <a:r>
            <a:rPr lang="zh-CN" altLang="en-US" dirty="0"/>
            <a:t>课前</a:t>
          </a:r>
        </a:p>
      </dgm:t>
    </dgm:pt>
    <dgm:pt modelId="{2A9A3559-16B5-4A8A-B3A7-C9617C90ABF5}" cxnId="{E93491FE-62BA-415E-BB39-E72DFC80125E}" type="parTrans">
      <dgm:prSet/>
      <dgm:spPr/>
      <dgm:t>
        <a:bodyPr/>
        <a:lstStyle/>
        <a:p>
          <a:endParaRPr lang="zh-CN" altLang="en-US"/>
        </a:p>
      </dgm:t>
    </dgm:pt>
    <dgm:pt modelId="{FA514E35-3830-4F22-9429-BED36191F45D}" cxnId="{E93491FE-62BA-415E-BB39-E72DFC80125E}" type="sibTrans">
      <dgm:prSet/>
      <dgm:spPr/>
      <dgm:t>
        <a:bodyPr/>
        <a:lstStyle/>
        <a:p>
          <a:endParaRPr lang="zh-CN" altLang="en-US"/>
        </a:p>
      </dgm:t>
    </dgm:pt>
    <dgm:pt modelId="{449279B1-A42D-434F-905E-F9AEE147F207}">
      <dgm:prSet phldrT="[文本]" custT="1"/>
      <dgm:spPr/>
      <dgm:t>
        <a:bodyPr/>
        <a:lstStyle/>
        <a:p>
          <a:r>
            <a:rPr lang="zh-CN" altLang="en-US" sz="1600" dirty="0"/>
            <a:t>课前自主学习</a:t>
          </a:r>
        </a:p>
      </dgm:t>
    </dgm:pt>
    <dgm:pt modelId="{8C06549C-F731-4FE1-9DC1-4F57FE54F284}" cxnId="{725C4BA3-ACA1-4B50-ABC7-4176C955D498}" type="parTrans">
      <dgm:prSet/>
      <dgm:spPr/>
      <dgm:t>
        <a:bodyPr/>
        <a:lstStyle/>
        <a:p>
          <a:endParaRPr lang="zh-CN" altLang="en-US"/>
        </a:p>
      </dgm:t>
    </dgm:pt>
    <dgm:pt modelId="{B4FDEC33-B7F1-4B80-82F8-DC6B68883FAB}" cxnId="{725C4BA3-ACA1-4B50-ABC7-4176C955D498}" type="sibTrans">
      <dgm:prSet/>
      <dgm:spPr/>
      <dgm:t>
        <a:bodyPr/>
        <a:lstStyle/>
        <a:p>
          <a:endParaRPr lang="zh-CN" altLang="en-US"/>
        </a:p>
      </dgm:t>
    </dgm:pt>
    <dgm:pt modelId="{1379C610-AF09-432D-832E-DDEBC4C571EB}">
      <dgm:prSet phldrT="[文本]" custT="1"/>
      <dgm:spPr/>
      <dgm:t>
        <a:bodyPr/>
        <a:lstStyle/>
        <a:p>
          <a:r>
            <a:rPr lang="zh-CN" altLang="en-US" sz="1600" dirty="0"/>
            <a:t>配套学习资源</a:t>
          </a:r>
        </a:p>
      </dgm:t>
    </dgm:pt>
    <dgm:pt modelId="{6BF6143B-4EDE-441F-A7CE-94AFF35FA538}" cxnId="{2F44D6E2-E325-40C0-B318-F23D8FEEE1BE}" type="parTrans">
      <dgm:prSet/>
      <dgm:spPr/>
      <dgm:t>
        <a:bodyPr/>
        <a:lstStyle/>
        <a:p>
          <a:endParaRPr lang="zh-CN" altLang="en-US"/>
        </a:p>
      </dgm:t>
    </dgm:pt>
    <dgm:pt modelId="{7ED9073C-08AB-44A7-915A-A2675E4FE284}" cxnId="{2F44D6E2-E325-40C0-B318-F23D8FEEE1BE}" type="sibTrans">
      <dgm:prSet/>
      <dgm:spPr/>
      <dgm:t>
        <a:bodyPr/>
        <a:lstStyle/>
        <a:p>
          <a:endParaRPr lang="zh-CN" altLang="en-US"/>
        </a:p>
      </dgm:t>
    </dgm:pt>
    <dgm:pt modelId="{AAD4A342-59E7-4BE9-906B-E3D371A803D2}">
      <dgm:prSet phldrT="[文本]"/>
      <dgm:spPr/>
      <dgm:t>
        <a:bodyPr/>
        <a:lstStyle/>
        <a:p>
          <a:r>
            <a:rPr lang="zh-CN" altLang="en-US" dirty="0"/>
            <a:t>课内</a:t>
          </a:r>
        </a:p>
      </dgm:t>
    </dgm:pt>
    <dgm:pt modelId="{59C07018-F0DF-43FF-BC0A-B813153B2394}" cxnId="{D31DFC58-CCE4-4066-B2C8-1E73050F81A3}" type="parTrans">
      <dgm:prSet/>
      <dgm:spPr/>
      <dgm:t>
        <a:bodyPr/>
        <a:lstStyle/>
        <a:p>
          <a:endParaRPr lang="zh-CN" altLang="en-US"/>
        </a:p>
      </dgm:t>
    </dgm:pt>
    <dgm:pt modelId="{35FA57EA-32D1-4B40-8293-690A71998600}" cxnId="{D31DFC58-CCE4-4066-B2C8-1E73050F81A3}" type="sibTrans">
      <dgm:prSet/>
      <dgm:spPr/>
      <dgm:t>
        <a:bodyPr/>
        <a:lstStyle/>
        <a:p>
          <a:endParaRPr lang="zh-CN" altLang="en-US"/>
        </a:p>
      </dgm:t>
    </dgm:pt>
    <dgm:pt modelId="{4859531C-B377-457D-B9A2-0F05CCAAABBC}">
      <dgm:prSet phldrT="[文本]" custT="1"/>
      <dgm:spPr/>
      <dgm:t>
        <a:bodyPr/>
        <a:lstStyle/>
        <a:p>
          <a:r>
            <a:rPr lang="zh-CN" altLang="en-US" sz="1600" dirty="0"/>
            <a:t>内容串讲</a:t>
          </a:r>
        </a:p>
      </dgm:t>
    </dgm:pt>
    <dgm:pt modelId="{D61EFB0B-AEB3-4296-A5DD-95CEB5A470A7}" cxnId="{75E2D9CB-9E8F-46A7-91CD-595579B429B0}" type="parTrans">
      <dgm:prSet/>
      <dgm:spPr/>
      <dgm:t>
        <a:bodyPr/>
        <a:lstStyle/>
        <a:p>
          <a:endParaRPr lang="zh-CN" altLang="en-US"/>
        </a:p>
      </dgm:t>
    </dgm:pt>
    <dgm:pt modelId="{7EA387AA-8D38-4226-B31C-703E9C24CF3F}" cxnId="{75E2D9CB-9E8F-46A7-91CD-595579B429B0}" type="sibTrans">
      <dgm:prSet/>
      <dgm:spPr/>
      <dgm:t>
        <a:bodyPr/>
        <a:lstStyle/>
        <a:p>
          <a:endParaRPr lang="zh-CN" altLang="en-US"/>
        </a:p>
      </dgm:t>
    </dgm:pt>
    <dgm:pt modelId="{65F260DC-2EA2-4E81-9751-24215F1D5DB1}">
      <dgm:prSet phldrT="[文本]" custT="1"/>
      <dgm:spPr/>
      <dgm:t>
        <a:bodyPr/>
        <a:lstStyle/>
        <a:p>
          <a:r>
            <a:rPr lang="zh-CN" altLang="en-US" sz="1600" dirty="0"/>
            <a:t>作业讲解</a:t>
          </a:r>
        </a:p>
      </dgm:t>
    </dgm:pt>
    <dgm:pt modelId="{36EEE786-9DFF-4F47-9642-5F1B4B348091}" cxnId="{BA0C0270-97D6-4723-9A36-59FD6120888E}" type="parTrans">
      <dgm:prSet/>
      <dgm:spPr/>
      <dgm:t>
        <a:bodyPr/>
        <a:lstStyle/>
        <a:p>
          <a:endParaRPr lang="zh-CN" altLang="en-US"/>
        </a:p>
      </dgm:t>
    </dgm:pt>
    <dgm:pt modelId="{C516706C-829B-4C66-BABC-9B34974385BF}" cxnId="{BA0C0270-97D6-4723-9A36-59FD6120888E}" type="sibTrans">
      <dgm:prSet/>
      <dgm:spPr/>
      <dgm:t>
        <a:bodyPr/>
        <a:lstStyle/>
        <a:p>
          <a:endParaRPr lang="zh-CN" altLang="en-US"/>
        </a:p>
      </dgm:t>
    </dgm:pt>
    <dgm:pt modelId="{AAFB041B-4704-41E2-8211-6051A6255E96}">
      <dgm:prSet phldrT="[文本]" custT="1"/>
      <dgm:spPr/>
      <dgm:t>
        <a:bodyPr/>
        <a:lstStyle/>
        <a:p>
          <a:r>
            <a:rPr lang="zh-CN" altLang="en-US" sz="1600" dirty="0"/>
            <a:t>工程案例分析</a:t>
          </a:r>
        </a:p>
      </dgm:t>
    </dgm:pt>
    <dgm:pt modelId="{11F01971-9FCD-4168-9A17-CBE84361D2DF}" cxnId="{1BF73685-D0A7-4645-A3D2-935FA1903CD3}" type="parTrans">
      <dgm:prSet/>
      <dgm:spPr/>
      <dgm:t>
        <a:bodyPr/>
        <a:lstStyle/>
        <a:p>
          <a:endParaRPr lang="zh-CN" altLang="en-US"/>
        </a:p>
      </dgm:t>
    </dgm:pt>
    <dgm:pt modelId="{62B59ABF-8BFA-4E75-B024-C1839D13A34E}" cxnId="{1BF73685-D0A7-4645-A3D2-935FA1903CD3}" type="sibTrans">
      <dgm:prSet/>
      <dgm:spPr/>
      <dgm:t>
        <a:bodyPr/>
        <a:lstStyle/>
        <a:p>
          <a:endParaRPr lang="zh-CN" altLang="en-US"/>
        </a:p>
      </dgm:t>
    </dgm:pt>
    <dgm:pt modelId="{AE241557-39F4-4B27-A60C-2CCF35758C99}" type="pres">
      <dgm:prSet presAssocID="{13E6D2ED-9D22-4C3E-9DC5-7A32ACFCE445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91274610-4895-4101-9130-11E9960D4694}" type="pres">
      <dgm:prSet presAssocID="{656EA63E-6587-425A-AEF2-C27448BDA77F}" presName="root" presStyleCnt="0"/>
      <dgm:spPr/>
    </dgm:pt>
    <dgm:pt modelId="{B74C96FF-9FF8-4706-951B-B4C864D1C5B0}" type="pres">
      <dgm:prSet presAssocID="{656EA63E-6587-425A-AEF2-C27448BDA77F}" presName="rootComposite" presStyleCnt="0"/>
      <dgm:spPr/>
    </dgm:pt>
    <dgm:pt modelId="{47C1E5F1-8693-476A-B0F0-BADAE3313E62}" type="pres">
      <dgm:prSet presAssocID="{656EA63E-6587-425A-AEF2-C27448BDA77F}" presName="rootText" presStyleLbl="node1" presStyleIdx="0" presStyleCnt="2" custLinFactNeighborX="-20278"/>
      <dgm:spPr/>
    </dgm:pt>
    <dgm:pt modelId="{6147D65D-6D39-40C7-8134-6A32D62D2F5D}" type="pres">
      <dgm:prSet presAssocID="{656EA63E-6587-425A-AEF2-C27448BDA77F}" presName="rootConnector" presStyleLbl="node1" presStyleIdx="0" presStyleCnt="2"/>
      <dgm:spPr/>
    </dgm:pt>
    <dgm:pt modelId="{F2B05440-A16A-448C-B8AF-8FCEA456BA23}" type="pres">
      <dgm:prSet presAssocID="{656EA63E-6587-425A-AEF2-C27448BDA77F}" presName="childShape" presStyleCnt="0"/>
      <dgm:spPr/>
    </dgm:pt>
    <dgm:pt modelId="{1EA6A41E-6E87-4D9A-BCF9-1F600237E93F}" type="pres">
      <dgm:prSet presAssocID="{8C06549C-F731-4FE1-9DC1-4F57FE54F284}" presName="Name13" presStyleLbl="parChTrans1D2" presStyleIdx="0" presStyleCnt="5"/>
      <dgm:spPr/>
    </dgm:pt>
    <dgm:pt modelId="{DBB72F2D-F167-4E03-9314-2A72B49FBA4D}" type="pres">
      <dgm:prSet presAssocID="{449279B1-A42D-434F-905E-F9AEE147F207}" presName="childText" presStyleLbl="bgAcc1" presStyleIdx="0" presStyleCnt="5" custLinFactNeighborX="-19916" custLinFactNeighborY="707">
        <dgm:presLayoutVars>
          <dgm:bulletEnabled val="1"/>
        </dgm:presLayoutVars>
      </dgm:prSet>
      <dgm:spPr/>
    </dgm:pt>
    <dgm:pt modelId="{8B47DF38-F1BC-4F56-AD9F-7F96923392D2}" type="pres">
      <dgm:prSet presAssocID="{6BF6143B-4EDE-441F-A7CE-94AFF35FA538}" presName="Name13" presStyleLbl="parChTrans1D2" presStyleIdx="1" presStyleCnt="5"/>
      <dgm:spPr/>
    </dgm:pt>
    <dgm:pt modelId="{765AA57A-E86D-423C-ADF0-0F09201D0963}" type="pres">
      <dgm:prSet presAssocID="{1379C610-AF09-432D-832E-DDEBC4C571EB}" presName="childText" presStyleLbl="bgAcc1" presStyleIdx="1" presStyleCnt="5" custLinFactNeighborX="-19916" custLinFactNeighborY="2897">
        <dgm:presLayoutVars>
          <dgm:bulletEnabled val="1"/>
        </dgm:presLayoutVars>
      </dgm:prSet>
      <dgm:spPr/>
    </dgm:pt>
    <dgm:pt modelId="{78C54585-3356-431F-B705-7D70B60C865D}" type="pres">
      <dgm:prSet presAssocID="{AAD4A342-59E7-4BE9-906B-E3D371A803D2}" presName="root" presStyleCnt="0"/>
      <dgm:spPr/>
    </dgm:pt>
    <dgm:pt modelId="{4BA50968-4D1F-4003-8524-DE0BEE3ADE9A}" type="pres">
      <dgm:prSet presAssocID="{AAD4A342-59E7-4BE9-906B-E3D371A803D2}" presName="rootComposite" presStyleCnt="0"/>
      <dgm:spPr/>
    </dgm:pt>
    <dgm:pt modelId="{2F7A61A6-CBEA-4095-9342-96654EDC8D8C}" type="pres">
      <dgm:prSet presAssocID="{AAD4A342-59E7-4BE9-906B-E3D371A803D2}" presName="rootText" presStyleLbl="node1" presStyleIdx="1" presStyleCnt="2" custLinFactNeighborX="60835" custLinFactNeighborY="-75"/>
      <dgm:spPr/>
    </dgm:pt>
    <dgm:pt modelId="{80A2E489-7931-49A5-AF3F-55CED2D9C723}" type="pres">
      <dgm:prSet presAssocID="{AAD4A342-59E7-4BE9-906B-E3D371A803D2}" presName="rootConnector" presStyleLbl="node1" presStyleIdx="1" presStyleCnt="2"/>
      <dgm:spPr/>
    </dgm:pt>
    <dgm:pt modelId="{A391E3F0-C8CB-481D-8C2C-F76879E105F4}" type="pres">
      <dgm:prSet presAssocID="{AAD4A342-59E7-4BE9-906B-E3D371A803D2}" presName="childShape" presStyleCnt="0"/>
      <dgm:spPr/>
    </dgm:pt>
    <dgm:pt modelId="{85F80F7A-0275-4469-B6AB-2DE16CF91A21}" type="pres">
      <dgm:prSet presAssocID="{D61EFB0B-AEB3-4296-A5DD-95CEB5A470A7}" presName="Name13" presStyleLbl="parChTrans1D2" presStyleIdx="2" presStyleCnt="5"/>
      <dgm:spPr/>
    </dgm:pt>
    <dgm:pt modelId="{EE51D128-CBAF-4ADF-9D3C-F737AE87A108}" type="pres">
      <dgm:prSet presAssocID="{4859531C-B377-457D-B9A2-0F05CCAAABBC}" presName="childText" presStyleLbl="bgAcc1" presStyleIdx="2" presStyleCnt="5" custScaleY="99980" custLinFactNeighborX="73630" custLinFactNeighborY="-966">
        <dgm:presLayoutVars>
          <dgm:bulletEnabled val="1"/>
        </dgm:presLayoutVars>
      </dgm:prSet>
      <dgm:spPr/>
    </dgm:pt>
    <dgm:pt modelId="{0FD2EE7B-6C86-4FC3-9471-280DD16CEEFA}" type="pres">
      <dgm:prSet presAssocID="{36EEE786-9DFF-4F47-9642-5F1B4B348091}" presName="Name13" presStyleLbl="parChTrans1D2" presStyleIdx="3" presStyleCnt="5"/>
      <dgm:spPr/>
    </dgm:pt>
    <dgm:pt modelId="{E6F08640-407C-457E-B892-330D8250E60A}" type="pres">
      <dgm:prSet presAssocID="{65F260DC-2EA2-4E81-9751-24215F1D5DB1}" presName="childText" presStyleLbl="bgAcc1" presStyleIdx="3" presStyleCnt="5" custLinFactNeighborX="73630" custLinFactNeighborY="-966">
        <dgm:presLayoutVars>
          <dgm:bulletEnabled val="1"/>
        </dgm:presLayoutVars>
      </dgm:prSet>
      <dgm:spPr/>
    </dgm:pt>
    <dgm:pt modelId="{B02F319E-07B7-48A6-97A8-9BAFE64CD985}" type="pres">
      <dgm:prSet presAssocID="{11F01971-9FCD-4168-9A17-CBE84361D2DF}" presName="Name13" presStyleLbl="parChTrans1D2" presStyleIdx="4" presStyleCnt="5"/>
      <dgm:spPr/>
    </dgm:pt>
    <dgm:pt modelId="{8CDBC88C-9742-4811-8E8D-A56AF4C6797F}" type="pres">
      <dgm:prSet presAssocID="{AAFB041B-4704-41E2-8211-6051A6255E96}" presName="childText" presStyleLbl="bgAcc1" presStyleIdx="4" presStyleCnt="5" custScaleY="97956" custLinFactNeighborX="73630" custLinFactNeighborY="-966">
        <dgm:presLayoutVars>
          <dgm:bulletEnabled val="1"/>
        </dgm:presLayoutVars>
      </dgm:prSet>
      <dgm:spPr/>
    </dgm:pt>
  </dgm:ptLst>
  <dgm:cxnLst>
    <dgm:cxn modelId="{9935B42F-DDC0-496F-B07F-1AD84A504F4A}" type="presOf" srcId="{13E6D2ED-9D22-4C3E-9DC5-7A32ACFCE445}" destId="{AE241557-39F4-4B27-A60C-2CCF35758C99}" srcOrd="0" destOrd="0" presId="urn:microsoft.com/office/officeart/2005/8/layout/hierarchy3"/>
    <dgm:cxn modelId="{F7B97131-2418-422F-9AB8-CBEE3B7FDD43}" type="presOf" srcId="{65F260DC-2EA2-4E81-9751-24215F1D5DB1}" destId="{E6F08640-407C-457E-B892-330D8250E60A}" srcOrd="0" destOrd="0" presId="urn:microsoft.com/office/officeart/2005/8/layout/hierarchy3"/>
    <dgm:cxn modelId="{4EAE4E3C-0628-4B27-BDC1-A0594F3282CF}" type="presOf" srcId="{D61EFB0B-AEB3-4296-A5DD-95CEB5A470A7}" destId="{85F80F7A-0275-4469-B6AB-2DE16CF91A21}" srcOrd="0" destOrd="0" presId="urn:microsoft.com/office/officeart/2005/8/layout/hierarchy3"/>
    <dgm:cxn modelId="{A54E9C46-F450-481B-AC1E-0946A099E1E0}" type="presOf" srcId="{4859531C-B377-457D-B9A2-0F05CCAAABBC}" destId="{EE51D128-CBAF-4ADF-9D3C-F737AE87A108}" srcOrd="0" destOrd="0" presId="urn:microsoft.com/office/officeart/2005/8/layout/hierarchy3"/>
    <dgm:cxn modelId="{D31DFC58-CCE4-4066-B2C8-1E73050F81A3}" srcId="{13E6D2ED-9D22-4C3E-9DC5-7A32ACFCE445}" destId="{AAD4A342-59E7-4BE9-906B-E3D371A803D2}" srcOrd="1" destOrd="0" parTransId="{59C07018-F0DF-43FF-BC0A-B813153B2394}" sibTransId="{35FA57EA-32D1-4B40-8293-690A71998600}"/>
    <dgm:cxn modelId="{BA0C0270-97D6-4723-9A36-59FD6120888E}" srcId="{AAD4A342-59E7-4BE9-906B-E3D371A803D2}" destId="{65F260DC-2EA2-4E81-9751-24215F1D5DB1}" srcOrd="1" destOrd="0" parTransId="{36EEE786-9DFF-4F47-9642-5F1B4B348091}" sibTransId="{C516706C-829B-4C66-BABC-9B34974385BF}"/>
    <dgm:cxn modelId="{48F2C175-12C4-438B-962C-69D76F8E15C6}" type="presOf" srcId="{AAD4A342-59E7-4BE9-906B-E3D371A803D2}" destId="{2F7A61A6-CBEA-4095-9342-96654EDC8D8C}" srcOrd="0" destOrd="0" presId="urn:microsoft.com/office/officeart/2005/8/layout/hierarchy3"/>
    <dgm:cxn modelId="{45BF6C78-213A-41B8-95BA-78CCDB596F8C}" type="presOf" srcId="{656EA63E-6587-425A-AEF2-C27448BDA77F}" destId="{47C1E5F1-8693-476A-B0F0-BADAE3313E62}" srcOrd="0" destOrd="0" presId="urn:microsoft.com/office/officeart/2005/8/layout/hierarchy3"/>
    <dgm:cxn modelId="{ADB4A97C-984D-4A87-8AF5-8ADC6791913A}" type="presOf" srcId="{36EEE786-9DFF-4F47-9642-5F1B4B348091}" destId="{0FD2EE7B-6C86-4FC3-9471-280DD16CEEFA}" srcOrd="0" destOrd="0" presId="urn:microsoft.com/office/officeart/2005/8/layout/hierarchy3"/>
    <dgm:cxn modelId="{E1997980-F873-4472-AB0E-9DB93F683221}" type="presOf" srcId="{6BF6143B-4EDE-441F-A7CE-94AFF35FA538}" destId="{8B47DF38-F1BC-4F56-AD9F-7F96923392D2}" srcOrd="0" destOrd="0" presId="urn:microsoft.com/office/officeart/2005/8/layout/hierarchy3"/>
    <dgm:cxn modelId="{1BF73685-D0A7-4645-A3D2-935FA1903CD3}" srcId="{AAD4A342-59E7-4BE9-906B-E3D371A803D2}" destId="{AAFB041B-4704-41E2-8211-6051A6255E96}" srcOrd="2" destOrd="0" parTransId="{11F01971-9FCD-4168-9A17-CBE84361D2DF}" sibTransId="{62B59ABF-8BFA-4E75-B024-C1839D13A34E}"/>
    <dgm:cxn modelId="{8B76569C-D6F0-4B68-9794-809B650CBE01}" type="presOf" srcId="{8C06549C-F731-4FE1-9DC1-4F57FE54F284}" destId="{1EA6A41E-6E87-4D9A-BCF9-1F600237E93F}" srcOrd="0" destOrd="0" presId="urn:microsoft.com/office/officeart/2005/8/layout/hierarchy3"/>
    <dgm:cxn modelId="{05F3B6A2-B895-4703-B2C8-BF2BD4565D4F}" type="presOf" srcId="{11F01971-9FCD-4168-9A17-CBE84361D2DF}" destId="{B02F319E-07B7-48A6-97A8-9BAFE64CD985}" srcOrd="0" destOrd="0" presId="urn:microsoft.com/office/officeart/2005/8/layout/hierarchy3"/>
    <dgm:cxn modelId="{725C4BA3-ACA1-4B50-ABC7-4176C955D498}" srcId="{656EA63E-6587-425A-AEF2-C27448BDA77F}" destId="{449279B1-A42D-434F-905E-F9AEE147F207}" srcOrd="0" destOrd="0" parTransId="{8C06549C-F731-4FE1-9DC1-4F57FE54F284}" sibTransId="{B4FDEC33-B7F1-4B80-82F8-DC6B68883FAB}"/>
    <dgm:cxn modelId="{A2BB48AD-290A-4D00-B506-AF6005C5481C}" type="presOf" srcId="{449279B1-A42D-434F-905E-F9AEE147F207}" destId="{DBB72F2D-F167-4E03-9314-2A72B49FBA4D}" srcOrd="0" destOrd="0" presId="urn:microsoft.com/office/officeart/2005/8/layout/hierarchy3"/>
    <dgm:cxn modelId="{84D4D7AE-609F-42A9-B153-03C8C50F0CD0}" type="presOf" srcId="{AAFB041B-4704-41E2-8211-6051A6255E96}" destId="{8CDBC88C-9742-4811-8E8D-A56AF4C6797F}" srcOrd="0" destOrd="0" presId="urn:microsoft.com/office/officeart/2005/8/layout/hierarchy3"/>
    <dgm:cxn modelId="{69F552BA-DA37-496A-8D9D-38E6008BF420}" type="presOf" srcId="{656EA63E-6587-425A-AEF2-C27448BDA77F}" destId="{6147D65D-6D39-40C7-8134-6A32D62D2F5D}" srcOrd="1" destOrd="0" presId="urn:microsoft.com/office/officeart/2005/8/layout/hierarchy3"/>
    <dgm:cxn modelId="{BDBE07C9-E1F3-46B3-97B4-C63C7F0B2DB9}" type="presOf" srcId="{AAD4A342-59E7-4BE9-906B-E3D371A803D2}" destId="{80A2E489-7931-49A5-AF3F-55CED2D9C723}" srcOrd="1" destOrd="0" presId="urn:microsoft.com/office/officeart/2005/8/layout/hierarchy3"/>
    <dgm:cxn modelId="{75E2D9CB-9E8F-46A7-91CD-595579B429B0}" srcId="{AAD4A342-59E7-4BE9-906B-E3D371A803D2}" destId="{4859531C-B377-457D-B9A2-0F05CCAAABBC}" srcOrd="0" destOrd="0" parTransId="{D61EFB0B-AEB3-4296-A5DD-95CEB5A470A7}" sibTransId="{7EA387AA-8D38-4226-B31C-703E9C24CF3F}"/>
    <dgm:cxn modelId="{489BC5D2-109B-4E8C-B5FB-451E5615A0A7}" type="presOf" srcId="{1379C610-AF09-432D-832E-DDEBC4C571EB}" destId="{765AA57A-E86D-423C-ADF0-0F09201D0963}" srcOrd="0" destOrd="0" presId="urn:microsoft.com/office/officeart/2005/8/layout/hierarchy3"/>
    <dgm:cxn modelId="{2F44D6E2-E325-40C0-B318-F23D8FEEE1BE}" srcId="{656EA63E-6587-425A-AEF2-C27448BDA77F}" destId="{1379C610-AF09-432D-832E-DDEBC4C571EB}" srcOrd="1" destOrd="0" parTransId="{6BF6143B-4EDE-441F-A7CE-94AFF35FA538}" sibTransId="{7ED9073C-08AB-44A7-915A-A2675E4FE284}"/>
    <dgm:cxn modelId="{E93491FE-62BA-415E-BB39-E72DFC80125E}" srcId="{13E6D2ED-9D22-4C3E-9DC5-7A32ACFCE445}" destId="{656EA63E-6587-425A-AEF2-C27448BDA77F}" srcOrd="0" destOrd="0" parTransId="{2A9A3559-16B5-4A8A-B3A7-C9617C90ABF5}" sibTransId="{FA514E35-3830-4F22-9429-BED36191F45D}"/>
    <dgm:cxn modelId="{1978AA02-A35D-4BD4-AB24-E23E43BA4AE5}" type="presParOf" srcId="{AE241557-39F4-4B27-A60C-2CCF35758C99}" destId="{91274610-4895-4101-9130-11E9960D4694}" srcOrd="0" destOrd="0" presId="urn:microsoft.com/office/officeart/2005/8/layout/hierarchy3"/>
    <dgm:cxn modelId="{AE2ABC67-C2C4-498D-BD07-90B8AF2CDA33}" type="presParOf" srcId="{91274610-4895-4101-9130-11E9960D4694}" destId="{B74C96FF-9FF8-4706-951B-B4C864D1C5B0}" srcOrd="0" destOrd="0" presId="urn:microsoft.com/office/officeart/2005/8/layout/hierarchy3"/>
    <dgm:cxn modelId="{B5054246-8FC1-4476-B118-35A7C58A429D}" type="presParOf" srcId="{B74C96FF-9FF8-4706-951B-B4C864D1C5B0}" destId="{47C1E5F1-8693-476A-B0F0-BADAE3313E62}" srcOrd="0" destOrd="0" presId="urn:microsoft.com/office/officeart/2005/8/layout/hierarchy3"/>
    <dgm:cxn modelId="{F79C2732-EE0A-4296-B8B8-71160011CBD9}" type="presParOf" srcId="{B74C96FF-9FF8-4706-951B-B4C864D1C5B0}" destId="{6147D65D-6D39-40C7-8134-6A32D62D2F5D}" srcOrd="1" destOrd="0" presId="urn:microsoft.com/office/officeart/2005/8/layout/hierarchy3"/>
    <dgm:cxn modelId="{57FC9BD0-9E8B-464D-BDA4-FCDABDC0311A}" type="presParOf" srcId="{91274610-4895-4101-9130-11E9960D4694}" destId="{F2B05440-A16A-448C-B8AF-8FCEA456BA23}" srcOrd="1" destOrd="0" presId="urn:microsoft.com/office/officeart/2005/8/layout/hierarchy3"/>
    <dgm:cxn modelId="{ACBA9A92-33B8-43E4-BA4A-13D76DEA635A}" type="presParOf" srcId="{F2B05440-A16A-448C-B8AF-8FCEA456BA23}" destId="{1EA6A41E-6E87-4D9A-BCF9-1F600237E93F}" srcOrd="0" destOrd="0" presId="urn:microsoft.com/office/officeart/2005/8/layout/hierarchy3"/>
    <dgm:cxn modelId="{027195A1-4FFC-4820-86A5-4627C73FEAA9}" type="presParOf" srcId="{F2B05440-A16A-448C-B8AF-8FCEA456BA23}" destId="{DBB72F2D-F167-4E03-9314-2A72B49FBA4D}" srcOrd="1" destOrd="0" presId="urn:microsoft.com/office/officeart/2005/8/layout/hierarchy3"/>
    <dgm:cxn modelId="{EDFF9F5B-8362-4B39-9025-F8777CD5E8F8}" type="presParOf" srcId="{F2B05440-A16A-448C-B8AF-8FCEA456BA23}" destId="{8B47DF38-F1BC-4F56-AD9F-7F96923392D2}" srcOrd="2" destOrd="0" presId="urn:microsoft.com/office/officeart/2005/8/layout/hierarchy3"/>
    <dgm:cxn modelId="{B8FE2CCF-C78B-4A56-B440-59DD8A5E955B}" type="presParOf" srcId="{F2B05440-A16A-448C-B8AF-8FCEA456BA23}" destId="{765AA57A-E86D-423C-ADF0-0F09201D0963}" srcOrd="3" destOrd="0" presId="urn:microsoft.com/office/officeart/2005/8/layout/hierarchy3"/>
    <dgm:cxn modelId="{284EE381-DAF5-4339-B447-351D2C8F11BF}" type="presParOf" srcId="{AE241557-39F4-4B27-A60C-2CCF35758C99}" destId="{78C54585-3356-431F-B705-7D70B60C865D}" srcOrd="1" destOrd="0" presId="urn:microsoft.com/office/officeart/2005/8/layout/hierarchy3"/>
    <dgm:cxn modelId="{3450EF88-7684-42B7-ABDA-CB347C413F99}" type="presParOf" srcId="{78C54585-3356-431F-B705-7D70B60C865D}" destId="{4BA50968-4D1F-4003-8524-DE0BEE3ADE9A}" srcOrd="0" destOrd="0" presId="urn:microsoft.com/office/officeart/2005/8/layout/hierarchy3"/>
    <dgm:cxn modelId="{2259E314-AC58-4121-83EA-AE3EB1064898}" type="presParOf" srcId="{4BA50968-4D1F-4003-8524-DE0BEE3ADE9A}" destId="{2F7A61A6-CBEA-4095-9342-96654EDC8D8C}" srcOrd="0" destOrd="0" presId="urn:microsoft.com/office/officeart/2005/8/layout/hierarchy3"/>
    <dgm:cxn modelId="{061892A4-8D89-4BD2-BF2B-1AB60B7D1609}" type="presParOf" srcId="{4BA50968-4D1F-4003-8524-DE0BEE3ADE9A}" destId="{80A2E489-7931-49A5-AF3F-55CED2D9C723}" srcOrd="1" destOrd="0" presId="urn:microsoft.com/office/officeart/2005/8/layout/hierarchy3"/>
    <dgm:cxn modelId="{86787957-F14C-4AC2-A45D-0297921B040C}" type="presParOf" srcId="{78C54585-3356-431F-B705-7D70B60C865D}" destId="{A391E3F0-C8CB-481D-8C2C-F76879E105F4}" srcOrd="1" destOrd="0" presId="urn:microsoft.com/office/officeart/2005/8/layout/hierarchy3"/>
    <dgm:cxn modelId="{E14AD517-DD5C-4276-A22C-3A18949F512C}" type="presParOf" srcId="{A391E3F0-C8CB-481D-8C2C-F76879E105F4}" destId="{85F80F7A-0275-4469-B6AB-2DE16CF91A21}" srcOrd="0" destOrd="0" presId="urn:microsoft.com/office/officeart/2005/8/layout/hierarchy3"/>
    <dgm:cxn modelId="{CDA1FD2B-1A08-45EB-97E6-F6DB64A687B1}" type="presParOf" srcId="{A391E3F0-C8CB-481D-8C2C-F76879E105F4}" destId="{EE51D128-CBAF-4ADF-9D3C-F737AE87A108}" srcOrd="1" destOrd="0" presId="urn:microsoft.com/office/officeart/2005/8/layout/hierarchy3"/>
    <dgm:cxn modelId="{0E41628A-EE00-4E5F-98D3-C6904DB78304}" type="presParOf" srcId="{A391E3F0-C8CB-481D-8C2C-F76879E105F4}" destId="{0FD2EE7B-6C86-4FC3-9471-280DD16CEEFA}" srcOrd="2" destOrd="0" presId="urn:microsoft.com/office/officeart/2005/8/layout/hierarchy3"/>
    <dgm:cxn modelId="{FAD1F2C6-3DD4-4E14-A516-F687A65C4D2A}" type="presParOf" srcId="{A391E3F0-C8CB-481D-8C2C-F76879E105F4}" destId="{E6F08640-407C-457E-B892-330D8250E60A}" srcOrd="3" destOrd="0" presId="urn:microsoft.com/office/officeart/2005/8/layout/hierarchy3"/>
    <dgm:cxn modelId="{EFEE6D27-F226-4397-A530-73DECC1040D0}" type="presParOf" srcId="{A391E3F0-C8CB-481D-8C2C-F76879E105F4}" destId="{B02F319E-07B7-48A6-97A8-9BAFE64CD985}" srcOrd="4" destOrd="0" presId="urn:microsoft.com/office/officeart/2005/8/layout/hierarchy3"/>
    <dgm:cxn modelId="{2958328D-5D27-4717-8A07-CFD5870D455F}" type="presParOf" srcId="{A391E3F0-C8CB-481D-8C2C-F76879E105F4}" destId="{8CDBC88C-9742-4811-8E8D-A56AF4C6797F}" srcOrd="5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5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029DC495-AC8E-47C6-8BBF-9482F957E072}" type="doc">
      <dgm:prSet loTypeId="urn:microsoft.com/office/officeart/2005/8/layout/arrow1" loCatId="relationship" qsTypeId="urn:microsoft.com/office/officeart/2005/8/quickstyle/simple1" qsCatId="simple" csTypeId="urn:microsoft.com/office/officeart/2005/8/colors/accent2_2" csCatId="accent2" phldr="1"/>
      <dgm:spPr/>
      <dgm:t>
        <a:bodyPr/>
        <a:lstStyle/>
        <a:p>
          <a:endParaRPr lang="zh-CN" altLang="en-US"/>
        </a:p>
      </dgm:t>
    </dgm:pt>
    <dgm:pt modelId="{837C3E8E-BFDF-4AF4-BC7F-79DAF2D230C3}">
      <dgm:prSet phldrT="[文本]"/>
      <dgm:spPr/>
      <dgm:t>
        <a:bodyPr/>
        <a:lstStyle/>
        <a:p>
          <a:r>
            <a:rPr lang="zh-CN" altLang="en-US" dirty="0"/>
            <a:t>学生自主学习</a:t>
          </a:r>
        </a:p>
      </dgm:t>
    </dgm:pt>
    <dgm:pt modelId="{7AEF5DB6-1258-459C-A94A-89B965DCF4C4}" cxnId="{A73C81C1-4280-4944-A30A-DC16DD33A6EC}" type="parTrans">
      <dgm:prSet/>
      <dgm:spPr/>
      <dgm:t>
        <a:bodyPr/>
        <a:lstStyle/>
        <a:p>
          <a:endParaRPr lang="zh-CN" altLang="en-US"/>
        </a:p>
      </dgm:t>
    </dgm:pt>
    <dgm:pt modelId="{2BA4A1A8-6395-4F0C-BCFB-EC1067C766EB}" cxnId="{A73C81C1-4280-4944-A30A-DC16DD33A6EC}" type="sibTrans">
      <dgm:prSet/>
      <dgm:spPr/>
      <dgm:t>
        <a:bodyPr/>
        <a:lstStyle/>
        <a:p>
          <a:endParaRPr lang="zh-CN" altLang="en-US"/>
        </a:p>
      </dgm:t>
    </dgm:pt>
    <dgm:pt modelId="{4C03C6F9-24CB-4894-967A-011D129634C2}">
      <dgm:prSet phldrT="[文本]"/>
      <dgm:spPr/>
      <dgm:t>
        <a:bodyPr/>
        <a:lstStyle/>
        <a:p>
          <a:r>
            <a:rPr lang="zh-CN" altLang="en-US" dirty="0"/>
            <a:t>学生老师协作</a:t>
          </a:r>
        </a:p>
      </dgm:t>
    </dgm:pt>
    <dgm:pt modelId="{A0F5F476-68A4-40DC-BA2C-4B3355F12A20}" cxnId="{30D842BF-A05F-432E-A9D4-B9E81AA4E429}" type="parTrans">
      <dgm:prSet/>
      <dgm:spPr/>
      <dgm:t>
        <a:bodyPr/>
        <a:lstStyle/>
        <a:p>
          <a:endParaRPr lang="zh-CN" altLang="en-US"/>
        </a:p>
      </dgm:t>
    </dgm:pt>
    <dgm:pt modelId="{CA374E55-8C19-489B-B3B0-3D8CCE618B28}" cxnId="{30D842BF-A05F-432E-A9D4-B9E81AA4E429}" type="sibTrans">
      <dgm:prSet/>
      <dgm:spPr/>
      <dgm:t>
        <a:bodyPr/>
        <a:lstStyle/>
        <a:p>
          <a:endParaRPr lang="zh-CN" altLang="en-US"/>
        </a:p>
      </dgm:t>
    </dgm:pt>
    <dgm:pt modelId="{249468BB-4223-4F48-A093-96B11A730803}" type="pres">
      <dgm:prSet presAssocID="{029DC495-AC8E-47C6-8BBF-9482F957E072}" presName="cycle" presStyleCnt="0">
        <dgm:presLayoutVars>
          <dgm:dir/>
          <dgm:resizeHandles val="exact"/>
        </dgm:presLayoutVars>
      </dgm:prSet>
      <dgm:spPr/>
    </dgm:pt>
    <dgm:pt modelId="{086F9579-983A-4DA7-9D45-6E3122AE6793}" type="pres">
      <dgm:prSet presAssocID="{837C3E8E-BFDF-4AF4-BC7F-79DAF2D230C3}" presName="arrow" presStyleLbl="node1" presStyleIdx="0" presStyleCnt="2" custScaleX="50966" custScaleY="31319" custRadScaleRad="31312" custRadScaleInc="-4171">
        <dgm:presLayoutVars>
          <dgm:bulletEnabled val="1"/>
        </dgm:presLayoutVars>
      </dgm:prSet>
      <dgm:spPr/>
    </dgm:pt>
    <dgm:pt modelId="{11CE1BA0-B165-4F3B-81BF-8DC05D3FE4FC}" type="pres">
      <dgm:prSet presAssocID="{4C03C6F9-24CB-4894-967A-011D129634C2}" presName="arrow" presStyleLbl="node1" presStyleIdx="1" presStyleCnt="2" custScaleX="49849" custScaleY="31024" custRadScaleRad="28238" custRadScaleInc="5964">
        <dgm:presLayoutVars>
          <dgm:bulletEnabled val="1"/>
        </dgm:presLayoutVars>
      </dgm:prSet>
      <dgm:spPr/>
    </dgm:pt>
  </dgm:ptLst>
  <dgm:cxnLst>
    <dgm:cxn modelId="{3551982A-AC1E-480A-BF4C-0FF3D1367062}" type="presOf" srcId="{029DC495-AC8E-47C6-8BBF-9482F957E072}" destId="{249468BB-4223-4F48-A093-96B11A730803}" srcOrd="0" destOrd="0" presId="urn:microsoft.com/office/officeart/2005/8/layout/arrow1"/>
    <dgm:cxn modelId="{CB927D54-1D20-432F-9BE0-FA203B7A29A1}" type="presOf" srcId="{4C03C6F9-24CB-4894-967A-011D129634C2}" destId="{11CE1BA0-B165-4F3B-81BF-8DC05D3FE4FC}" srcOrd="0" destOrd="0" presId="urn:microsoft.com/office/officeart/2005/8/layout/arrow1"/>
    <dgm:cxn modelId="{F00A2558-E490-4286-BA4B-2A3A948E1AB9}" type="presOf" srcId="{837C3E8E-BFDF-4AF4-BC7F-79DAF2D230C3}" destId="{086F9579-983A-4DA7-9D45-6E3122AE6793}" srcOrd="0" destOrd="0" presId="urn:microsoft.com/office/officeart/2005/8/layout/arrow1"/>
    <dgm:cxn modelId="{30D842BF-A05F-432E-A9D4-B9E81AA4E429}" srcId="{029DC495-AC8E-47C6-8BBF-9482F957E072}" destId="{4C03C6F9-24CB-4894-967A-011D129634C2}" srcOrd="1" destOrd="0" parTransId="{A0F5F476-68A4-40DC-BA2C-4B3355F12A20}" sibTransId="{CA374E55-8C19-489B-B3B0-3D8CCE618B28}"/>
    <dgm:cxn modelId="{A73C81C1-4280-4944-A30A-DC16DD33A6EC}" srcId="{029DC495-AC8E-47C6-8BBF-9482F957E072}" destId="{837C3E8E-BFDF-4AF4-BC7F-79DAF2D230C3}" srcOrd="0" destOrd="0" parTransId="{7AEF5DB6-1258-459C-A94A-89B965DCF4C4}" sibTransId="{2BA4A1A8-6395-4F0C-BCFB-EC1067C766EB}"/>
    <dgm:cxn modelId="{812DD536-7882-4D49-B113-F2EF5B9605DB}" type="presParOf" srcId="{249468BB-4223-4F48-A093-96B11A730803}" destId="{086F9579-983A-4DA7-9D45-6E3122AE6793}" srcOrd="0" destOrd="0" presId="urn:microsoft.com/office/officeart/2005/8/layout/arrow1"/>
    <dgm:cxn modelId="{A1BFB5A3-4AA1-42F8-A07C-EC51791E017F}" type="presParOf" srcId="{249468BB-4223-4F48-A093-96B11A730803}" destId="{11CE1BA0-B165-4F3B-81BF-8DC05D3FE4FC}" srcOrd="1" destOrd="0" presId="urn:microsoft.com/office/officeart/2005/8/layout/arrow1"/>
  </dgm:cxnLst>
  <dgm:bg/>
  <dgm:whole/>
  <dgm:extLst>
    <a:ext uri="http://schemas.microsoft.com/office/drawing/2008/diagram">
      <dsp:dataModelExt xmlns:dsp="http://schemas.microsoft.com/office/drawing/2008/diagram" relId="rId10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47C1E5F1-8693-476A-B0F0-BADAE3313E62}">
      <dsp:nvSpPr>
        <dsp:cNvPr id="0" name=""/>
        <dsp:cNvSpPr/>
      </dsp:nvSpPr>
      <dsp:spPr>
        <a:xfrm>
          <a:off x="1774120" y="2024"/>
          <a:ext cx="1724201" cy="862100"/>
        </a:xfrm>
        <a:prstGeom prst="roundRect">
          <a:avLst>
            <a:gd name="adj" fmla="val 10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课前</a:t>
          </a:r>
        </a:p>
      </dsp:txBody>
      <dsp:txXfrm>
        <a:off x="1799370" y="27274"/>
        <a:ext cx="1673701" cy="811600"/>
      </dsp:txXfrm>
    </dsp:sp>
    <dsp:sp modelId="{1EA6A41E-6E87-4D9A-BCF9-1F600237E93F}">
      <dsp:nvSpPr>
        <dsp:cNvPr id="0" name=""/>
        <dsp:cNvSpPr/>
      </dsp:nvSpPr>
      <dsp:spPr>
        <a:xfrm>
          <a:off x="1946540" y="864125"/>
          <a:ext cx="247340" cy="65267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52670"/>
              </a:lnTo>
              <a:lnTo>
                <a:pt x="247340" y="652670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BB72F2D-F167-4E03-9314-2A72B49FBA4D}">
      <dsp:nvSpPr>
        <dsp:cNvPr id="0" name=""/>
        <dsp:cNvSpPr/>
      </dsp:nvSpPr>
      <dsp:spPr>
        <a:xfrm>
          <a:off x="2193881" y="1085745"/>
          <a:ext cx="1379361" cy="8621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课前自主学习</a:t>
          </a:r>
        </a:p>
      </dsp:txBody>
      <dsp:txXfrm>
        <a:off x="2219131" y="1110995"/>
        <a:ext cx="1328861" cy="811600"/>
      </dsp:txXfrm>
    </dsp:sp>
    <dsp:sp modelId="{8B47DF38-F1BC-4F56-AD9F-7F96923392D2}">
      <dsp:nvSpPr>
        <dsp:cNvPr id="0" name=""/>
        <dsp:cNvSpPr/>
      </dsp:nvSpPr>
      <dsp:spPr>
        <a:xfrm>
          <a:off x="1946540" y="864125"/>
          <a:ext cx="247340" cy="1749176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49176"/>
              </a:lnTo>
              <a:lnTo>
                <a:pt x="247340" y="1749176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65AA57A-E86D-423C-ADF0-0F09201D0963}">
      <dsp:nvSpPr>
        <dsp:cNvPr id="0" name=""/>
        <dsp:cNvSpPr/>
      </dsp:nvSpPr>
      <dsp:spPr>
        <a:xfrm>
          <a:off x="2193881" y="2182252"/>
          <a:ext cx="1379361" cy="8621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配套学习资源</a:t>
          </a:r>
        </a:p>
      </dsp:txBody>
      <dsp:txXfrm>
        <a:off x="2219131" y="2207502"/>
        <a:ext cx="1328861" cy="811600"/>
      </dsp:txXfrm>
    </dsp:sp>
    <dsp:sp modelId="{2F7A61A6-CBEA-4095-9342-96654EDC8D8C}">
      <dsp:nvSpPr>
        <dsp:cNvPr id="0" name=""/>
        <dsp:cNvSpPr/>
      </dsp:nvSpPr>
      <dsp:spPr>
        <a:xfrm>
          <a:off x="5327924" y="1378"/>
          <a:ext cx="1724201" cy="86210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7630" tIns="58420" rIns="87630" bIns="58420" numCol="1" spcCol="1270" anchor="ctr" anchorCtr="0">
          <a:noAutofit/>
        </a:bodyPr>
        <a:lstStyle/>
        <a:p>
          <a:pPr marL="0" lvl="0" indent="0" algn="ctr" defTabSz="2044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4600" kern="1200" dirty="0"/>
            <a:t>课内</a:t>
          </a:r>
        </a:p>
      </dsp:txBody>
      <dsp:txXfrm>
        <a:off x="5353174" y="26628"/>
        <a:ext cx="1673701" cy="811600"/>
      </dsp:txXfrm>
    </dsp:sp>
    <dsp:sp modelId="{85F80F7A-0275-4469-B6AB-2DE16CF91A21}">
      <dsp:nvSpPr>
        <dsp:cNvPr id="0" name=""/>
        <dsp:cNvSpPr/>
      </dsp:nvSpPr>
      <dsp:spPr>
        <a:xfrm>
          <a:off x="5500345" y="863479"/>
          <a:ext cx="139125" cy="63880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638808"/>
              </a:lnTo>
              <a:lnTo>
                <a:pt x="139125" y="63880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E51D128-CBAF-4ADF-9D3C-F737AE87A108}">
      <dsp:nvSpPr>
        <dsp:cNvPr id="0" name=""/>
        <dsp:cNvSpPr/>
      </dsp:nvSpPr>
      <dsp:spPr>
        <a:xfrm>
          <a:off x="5639470" y="1071322"/>
          <a:ext cx="1379361" cy="86192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4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内容串讲</a:t>
          </a:r>
        </a:p>
      </dsp:txBody>
      <dsp:txXfrm>
        <a:off x="5664715" y="1096567"/>
        <a:ext cx="1328871" cy="811438"/>
      </dsp:txXfrm>
    </dsp:sp>
    <dsp:sp modelId="{0FD2EE7B-6C86-4FC3-9471-280DD16CEEFA}">
      <dsp:nvSpPr>
        <dsp:cNvPr id="0" name=""/>
        <dsp:cNvSpPr/>
      </dsp:nvSpPr>
      <dsp:spPr>
        <a:xfrm>
          <a:off x="5500345" y="863479"/>
          <a:ext cx="139125" cy="1716348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716348"/>
              </a:lnTo>
              <a:lnTo>
                <a:pt x="139125" y="1716348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E6F08640-407C-457E-B892-330D8250E60A}">
      <dsp:nvSpPr>
        <dsp:cNvPr id="0" name=""/>
        <dsp:cNvSpPr/>
      </dsp:nvSpPr>
      <dsp:spPr>
        <a:xfrm>
          <a:off x="5639470" y="2148776"/>
          <a:ext cx="1379361" cy="8621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作业讲解</a:t>
          </a:r>
        </a:p>
      </dsp:txBody>
      <dsp:txXfrm>
        <a:off x="5664720" y="2174026"/>
        <a:ext cx="1328861" cy="811600"/>
      </dsp:txXfrm>
    </dsp:sp>
    <dsp:sp modelId="{B02F319E-07B7-48A6-97A8-9BAFE64CD985}">
      <dsp:nvSpPr>
        <dsp:cNvPr id="0" name=""/>
        <dsp:cNvSpPr/>
      </dsp:nvSpPr>
      <dsp:spPr>
        <a:xfrm>
          <a:off x="5500345" y="863479"/>
          <a:ext cx="139125" cy="278516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2785163"/>
              </a:lnTo>
              <a:lnTo>
                <a:pt x="139125" y="2785163"/>
              </a:lnTo>
            </a:path>
          </a:pathLst>
        </a:custGeom>
        <a:noFill/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CDBC88C-9742-4811-8E8D-A56AF4C6797F}">
      <dsp:nvSpPr>
        <dsp:cNvPr id="0" name=""/>
        <dsp:cNvSpPr/>
      </dsp:nvSpPr>
      <dsp:spPr>
        <a:xfrm>
          <a:off x="5639470" y="3226402"/>
          <a:ext cx="1379361" cy="84447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6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600" kern="1200" dirty="0"/>
            <a:t>工程案例分析</a:t>
          </a:r>
        </a:p>
      </dsp:txBody>
      <dsp:txXfrm>
        <a:off x="5664204" y="3251136"/>
        <a:ext cx="1329893" cy="79501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86F9579-983A-4DA7-9D45-6E3122AE6793}">
      <dsp:nvSpPr>
        <dsp:cNvPr id="0" name=""/>
        <dsp:cNvSpPr/>
      </dsp:nvSpPr>
      <dsp:spPr>
        <a:xfrm rot="16200000">
          <a:off x="1820885" y="1642862"/>
          <a:ext cx="1479108" cy="908923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学生自主学习</a:t>
          </a:r>
        </a:p>
      </dsp:txBody>
      <dsp:txXfrm rot="5400000">
        <a:off x="2265040" y="1727546"/>
        <a:ext cx="749861" cy="739554"/>
      </dsp:txXfrm>
    </dsp:sp>
    <dsp:sp modelId="{11CE1BA0-B165-4F3B-81BF-8DC05D3FE4FC}">
      <dsp:nvSpPr>
        <dsp:cNvPr id="0" name=""/>
        <dsp:cNvSpPr/>
      </dsp:nvSpPr>
      <dsp:spPr>
        <a:xfrm rot="5400000">
          <a:off x="2775735" y="1665802"/>
          <a:ext cx="1446691" cy="900362"/>
        </a:xfrm>
        <a:prstGeom prst="upArrow">
          <a:avLst>
            <a:gd name="adj1" fmla="val 50000"/>
            <a:gd name="adj2" fmla="val 35000"/>
          </a:avLst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99568" rIns="99568" bIns="99568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zh-CN" altLang="en-US" sz="1400" kern="1200" dirty="0"/>
            <a:t>学生老师协作</a:t>
          </a:r>
        </a:p>
      </dsp:txBody>
      <dsp:txXfrm rot="-5400000">
        <a:off x="3048900" y="1754311"/>
        <a:ext cx="742799" cy="72334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linDir" val="fromT"/>
              <dgm:param type="chAlign" val="l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srcNode" val="rootConnector"/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arrow1">
  <dgm:title val=""/>
  <dgm:desc val=""/>
  <dgm:catLst>
    <dgm:cat type="relationship" pri="7000"/>
    <dgm:cat type="process" pri="3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ycle">
    <dgm:varLst>
      <dgm:dir/>
      <dgm:resizeHandles val="exact"/>
    </dgm:varLst>
    <dgm:choose name="Name0">
      <dgm:if name="Name1" axis="ch" ptType="node" func="cnt" op="equ" val="2">
        <dgm:choose name="Name2">
          <dgm:if name="Name3" func="var" arg="dir" op="equ" val="norm">
            <dgm:alg type="cycle">
              <dgm:param type="rotPath" val="alongPath"/>
              <dgm:param type="stAng" val="270"/>
            </dgm:alg>
          </dgm:if>
          <dgm:else name="Name4">
            <dgm:alg type="cycle">
              <dgm:param type="rotPath" val="alongPath"/>
              <dgm:param type="stAng" val="90"/>
              <dgm:param type="spanAng" val="-360"/>
            </dgm:alg>
          </dgm:else>
        </dgm:choose>
      </dgm:if>
      <dgm:else name="Name5">
        <dgm:choose name="Name6">
          <dgm:if name="Name7" func="var" arg="dir" op="equ" val="norm">
            <dgm:alg type="cycle">
              <dgm:param type="rotPath" val="alongPath"/>
            </dgm:alg>
          </dgm:if>
          <dgm:else name="Name8">
            <dgm:alg type="cycle">
              <dgm:param type="rotPath" val="alongPath"/>
              <dgm:param type="spanAng" val="-360"/>
            </dgm:alg>
          </dgm:else>
        </dgm:choose>
      </dgm:else>
    </dgm:choose>
    <dgm:shape xmlns:r="http://schemas.openxmlformats.org/officeDocument/2006/relationships" r:blip="">
      <dgm:adjLst/>
    </dgm:shape>
    <dgm:presOf/>
    <dgm:choose name="Name9">
      <dgm:if name="Name10" axis="ch" ptType="node" func="cnt" op="equ" val="2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0.1"/>
          <dgm:constr type="diam" refType="w" refFor="ch" refPtType="node" fact="1.1"/>
        </dgm:constrLst>
      </dgm:if>
      <dgm:if name="Name11" axis="ch" ptType="node" func="cnt" op="equ" val="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if name="Name12" axis="ch" ptType="node" func="cnt" op="equ" val="6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2"/>
        </dgm:constrLst>
      </dgm:if>
      <dgm:if name="Name13" axis="ch" ptType="node" func="cnt" op="equ" val="8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15"/>
        </dgm:constrLst>
      </dgm:if>
      <dgm:if name="Name14" axis="ch" ptType="node" func="cnt" op="equ" val="10">
        <dgm:constrLst>
          <dgm:constr type="primFontSz" for="ch" ptType="node" op="lte" val="65"/>
          <dgm:constr type="w" for="ch" ptType="node" refType="w"/>
          <dgm:constr type="h" for="ch" ptType="node" refType="w" refFor="ch" refPtType="node"/>
          <dgm:constr type="sibSp" refType="w" refFor="ch" refPtType="node" fact="-0.24"/>
        </dgm:constrLst>
      </dgm:if>
      <dgm:else name="Name15">
        <dgm:constrLst>
          <dgm:constr type="primFontSz" for="ch" ptType="node" op="equ" val="65"/>
          <dgm:constr type="w" for="ch" ptType="node" refType="w"/>
          <dgm:constr type="h" for="ch" ptType="node" refType="w" refFor="ch" refPtType="node"/>
          <dgm:constr type="sibSp" refType="w" refFor="ch" refPtType="node" fact="-0.35"/>
        </dgm:constrLst>
      </dgm:else>
    </dgm:choose>
    <dgm:ruleLst/>
    <dgm:forEach name="Name16" axis="ch" ptType="node">
      <dgm:layoutNode name="arrow">
        <dgm:varLst>
          <dgm:bulletEnabled val="1"/>
        </dgm:varLst>
        <dgm:alg type="tx"/>
        <dgm:shape xmlns:r="http://schemas.openxmlformats.org/officeDocument/2006/relationships" type="upArrow" r:blip="">
          <dgm:adjLst>
            <dgm:adj idx="2" val="0.35"/>
          </dgm:adjLst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callout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ImgPlac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0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2D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revTx">
    <dgm:scene3d>
      <a:camera prst="orthographicFront"/>
      <a:lightRig rig="threePt" dir="t"/>
    </dgm:scene3d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1D1">
    <dgm:scene3d>
      <a:camera prst="orthographicFront"/>
      <a:lightRig rig="threePt" dir="t"/>
    </dgm:scene3d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olidAlign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vennNode1">
    <dgm:scene3d>
      <a:camera prst="orthographicFront"/>
      <a:lightRig rig="threePt" dir="t"/>
    </dgm:scene3d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70EA2B3-76CC-45A0-9EDB-5DFD45D0B66A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B23E934-8E23-4DB4-BA11-6A5574033B0B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5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6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9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3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4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60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7F5FFB25-07C2-415B-8225-47E60C2F61B0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</a:fld>
            <a:endParaRPr lang="en-US" sz="120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292E6E-88C1-4F38-9B6A-5AA5D4827F54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57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</p:spPr>
        <p:txBody>
          <a:bodyPr/>
          <a:lstStyle/>
          <a:p>
            <a:fld id="{69292E6E-88C1-4F38-9B6A-5AA5D4827F54}" type="slidenum">
              <a:rPr lang="en-US" smtClean="0">
                <a:latin typeface="Arial" panose="020B0604020202020204" pitchFamily="34" charset="0"/>
              </a:rPr>
            </a:fld>
            <a:endParaRPr lang="en-US">
              <a:latin typeface="Arial" panose="020B0604020202020204" pitchFamily="34" charset="0"/>
            </a:endParaRPr>
          </a:p>
        </p:txBody>
      </p:sp>
      <p:sp>
        <p:nvSpPr>
          <p:cNvPr id="152579" name="Rectangle 2"/>
          <p:cNvSpPr>
            <a:spLocks noGrp="1" noRot="1" noChangeAspect="1" noChangeArrowheads="1" noTextEdit="1"/>
          </p:cNvSpPr>
          <p:nvPr>
            <p:ph type="sldImg"/>
          </p:nvPr>
        </p:nvSpPr>
        <p:spPr/>
      </p:sp>
      <p:sp>
        <p:nvSpPr>
          <p:cNvPr id="152580" name="Rectangle 3"/>
          <p:cNvSpPr>
            <a:spLocks noGrp="1" noChangeArrowheads="1"/>
          </p:cNvSpPr>
          <p:nvPr>
            <p:ph type="body" idx="1"/>
          </p:nvPr>
        </p:nvSpPr>
        <p:spPr>
          <a:noFill/>
        </p:spPr>
        <p:txBody>
          <a:bodyPr/>
          <a:lstStyle/>
          <a:p>
            <a:pPr eaLnBrk="1" hangingPunct="1"/>
            <a:endParaRPr lang="en-US">
              <a:latin typeface="Arial" panose="020B0604020202020204" pitchFamily="34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3E934-8E23-4DB4-BA11-6A5574033B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3E934-8E23-4DB4-BA11-6A5574033B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我会不会又到了地点后，花上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30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分钟去等他？我决定采取一个策略解决这个问题。</a:t>
            </a:r>
            <a:endParaRPr lang="zh-CN" altLang="zh-CN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我把过往跟小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相约的经历在脑海中重现一下，看看跟他相约的次数中，迟到占了多大的比例。而我利用这来预测他这次迟到的可能性。如果这个值超出了我心里的某个界限，那我选择等一会再出发。假设我跟小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约过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次，他迟到的次数是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次，那么他按时到的比例为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80%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，我心中的阈值为</a:t>
            </a:r>
            <a:r>
              <a:rPr lang="en-US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0%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，我认为这次小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应该不会迟到，因此我按时出门。如果小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Y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在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5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次迟到的次数中占了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4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次，也就是他按时到达的比例为</a:t>
            </a:r>
            <a:r>
              <a:rPr lang="en-US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20%</a:t>
            </a:r>
            <a:r>
              <a:rPr lang="zh-CN" altLang="zh-CN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，由于这个值低于我的阈值，因此我选择推迟出门的时间。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3E934-8E23-4DB4-BA11-6A5574033B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把问题再复杂化一些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3E934-8E23-4DB4-BA11-6A5574033B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kumimoji="1" lang="zh-CN" altLang="en-US" dirty="0"/>
              <a:t>闲聊、知识问答</a:t>
            </a:r>
            <a:endParaRPr kumimoji="1" lang="en-US" altLang="zh-CN" dirty="0"/>
          </a:p>
          <a:p>
            <a:r>
              <a:rPr kumimoji="1" lang="en-US" altLang="zh-CN" dirty="0"/>
              <a:t>1.</a:t>
            </a:r>
            <a:r>
              <a:rPr kumimoji="1" lang="zh-CN" altLang="en-US" dirty="0"/>
              <a:t>情感对话（能够产生特定情感机器人，例如喜欢惹人生气的机器人</a:t>
            </a:r>
            <a:endParaRPr kumimoji="1" lang="en-US" altLang="zh-CN" dirty="0"/>
          </a:p>
          <a:p>
            <a:r>
              <a:rPr kumimoji="1" lang="en-US" altLang="zh-CN" dirty="0"/>
              <a:t>2.</a:t>
            </a:r>
            <a:r>
              <a:rPr kumimoji="1" lang="zh-CN" altLang="en-US" dirty="0"/>
              <a:t>性格</a:t>
            </a:r>
            <a:r>
              <a:rPr kumimoji="1" lang="en-US" altLang="zh-CN" dirty="0"/>
              <a:t>copy</a:t>
            </a:r>
            <a:r>
              <a:rPr kumimoji="1" lang="zh-CN" altLang="en-US" dirty="0"/>
              <a:t>（与人交互，将人的情绪喜好建模，仿照该模型进行对话）</a:t>
            </a:r>
            <a:endParaRPr kumimoji="1" lang="en-US" altLang="zh-CN" dirty="0"/>
          </a:p>
          <a:p>
            <a:r>
              <a:rPr kumimoji="1" lang="en-US" altLang="zh-CN" dirty="0"/>
              <a:t>3.</a:t>
            </a:r>
            <a:r>
              <a:rPr kumimoji="1" lang="zh-CN" altLang="en-US" dirty="0"/>
              <a:t>异常情绪检测（能感觉到跟平常不一样啦）</a:t>
            </a:r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3E934-8E23-4DB4-BA11-6A5574033B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sp>
        <p:nvSpPr>
          <p:cNvPr id="4" name="幻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B23E934-8E23-4DB4-BA11-6A5574033B0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8" name="PlaceHolder 1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/>
        </p:txBody>
      </p:sp>
      <p:sp>
        <p:nvSpPr>
          <p:cNvPr id="619" name="TextShape 2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F1B08E6C-E5CB-4835-A462-A7C91644876C}" type="slidenum">
              <a:rPr lang="en-US" sz="1200">
                <a:solidFill>
                  <a:srgbClr val="000000"/>
                </a:solidFill>
                <a:latin typeface="+mn-lt"/>
                <a:ea typeface="+mn-ea"/>
              </a:rPr>
            </a:fld>
            <a:endParaRPr lang="en-US" sz="1200">
              <a:solidFill>
                <a:srgbClr val="000000"/>
              </a:solidFill>
              <a:latin typeface="+mn-lt"/>
              <a:ea typeface="+mn-ea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TextShape 1"/>
          <p:cNvSpPr txBox="1"/>
          <p:nvPr/>
        </p:nvSpPr>
        <p:spPr>
          <a:xfrm>
            <a:off x="3884760" y="8685360"/>
            <a:ext cx="2971440" cy="456840"/>
          </a:xfrm>
          <a:prstGeom prst="rect">
            <a:avLst/>
          </a:prstGeom>
        </p:spPr>
        <p:txBody>
          <a:bodyPr anchor="b"/>
          <a:lstStyle/>
          <a:p>
            <a:pPr algn="r">
              <a:lnSpc>
                <a:spcPct val="100000"/>
              </a:lnSpc>
            </a:pPr>
            <a:fld id="{7B939CD9-8F2B-4729-B7FB-5735015EBA2A}" type="slidenum">
              <a:rPr lang="en-US" sz="1200">
                <a:latin typeface="Arial" panose="020B0604020202020204"/>
              </a:rPr>
            </a:fld>
            <a:endParaRPr lang="en-US" sz="1200">
              <a:latin typeface="Arial" panose="020B0604020202020204"/>
            </a:endParaRPr>
          </a:p>
        </p:txBody>
      </p:sp>
      <p:sp>
        <p:nvSpPr>
          <p:cNvPr id="623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6040" cy="4114440"/>
          </a:xfrm>
          <a:prstGeom prst="rect">
            <a:avLst/>
          </a:prstGeom>
        </p:spPr>
        <p:txBody>
          <a:bodyPr/>
          <a:lstStyle/>
          <a:p/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74560"/>
            <a:ext cx="8229240" cy="1142880"/>
          </a:xfrm>
          <a:prstGeom prst="rect">
            <a:avLst/>
          </a:prstGeom>
        </p:spPr>
        <p:txBody>
          <a:bodyPr lIns="0" tIns="0" rIns="0" bIns="0" anchor="ctr"/>
          <a:lstStyle/>
          <a:p/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600320"/>
            <a:ext cx="8229240" cy="4525920"/>
          </a:xfrm>
          <a:prstGeom prst="rect">
            <a:avLst/>
          </a:prstGeom>
        </p:spPr>
        <p:txBody>
          <a:bodyPr lIns="0" tIns="0" rIns="0" bIns="0" anchor="ctr"/>
          <a:lstStyle/>
          <a:p>
            <a:pPr algn="ctr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CN" altLang="en-US"/>
              <a:t>单击图标添加图片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2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7CACCD-E785-4533-9EEF-460822F537C6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13DD0E-2568-4D9F-8EAA-9264241CE3F9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.xml"/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1.jpe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.tiff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4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5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8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19.emf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6.xml"/><Relationship Id="rId1" Type="http://schemas.openxmlformats.org/officeDocument/2006/relationships/image" Target="../media/image20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5.tiff"/><Relationship Id="rId2" Type="http://schemas.openxmlformats.org/officeDocument/2006/relationships/image" Target="../media/image23.png"/><Relationship Id="rId1" Type="http://schemas.openxmlformats.org/officeDocument/2006/relationships/image" Target="../media/image22.GI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5.png"/><Relationship Id="rId1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27.png"/><Relationship Id="rId1" Type="http://schemas.openxmlformats.org/officeDocument/2006/relationships/image" Target="../media/image26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6.tiff"/><Relationship Id="rId1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0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1.pn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2.png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3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6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12.xml"/><Relationship Id="rId1" Type="http://schemas.openxmlformats.org/officeDocument/2006/relationships/image" Target="../media/image2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37.png"/><Relationship Id="rId1" Type="http://schemas.openxmlformats.org/officeDocument/2006/relationships/image" Target="../media/image36.png"/></Relationships>
</file>

<file path=ppt/slides/_rels/slide3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3.xml"/><Relationship Id="rId3" Type="http://schemas.openxmlformats.org/officeDocument/2006/relationships/image" Target="../media/image38.png"/><Relationship Id="rId2" Type="http://schemas.microsoft.com/office/2007/relationships/media" Target="../media/media1.mp4"/><Relationship Id="rId1" Type="http://schemas.openxmlformats.org/officeDocument/2006/relationships/video" Target="../media/media1.mp4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39.png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0.emf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chart" Target="../charts/chart1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41.png"/></Relationships>
</file>

<file path=ppt/slides/_rels/slide4.xml.rels><?xml version="1.0" encoding="UTF-8" standalone="yes"?>
<Relationships xmlns="http://schemas.openxmlformats.org/package/2006/relationships"><Relationship Id="rId6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Relationship Id="rId3" Type="http://schemas.openxmlformats.org/officeDocument/2006/relationships/image" Target="../media/image5.jpeg"/><Relationship Id="rId2" Type="http://schemas.openxmlformats.org/officeDocument/2006/relationships/image" Target="../media/image4.png"/><Relationship Id="rId1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6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1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image" Target="../media/image43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7.xml"/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image" Target="../media/image46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0.png"/><Relationship Id="rId1" Type="http://schemas.openxmlformats.org/officeDocument/2006/relationships/image" Target="../media/image49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.tiff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image" Target="../media/image52.png"/><Relationship Id="rId1" Type="http://schemas.openxmlformats.org/officeDocument/2006/relationships/image" Target="../media/image51.png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7.xml"/><Relationship Id="rId1" Type="http://schemas.openxmlformats.org/officeDocument/2006/relationships/image" Target="../media/image53.jpeg"/></Relationships>
</file>

<file path=ppt/slides/_rels/slide52.xml.rels><?xml version="1.0" encoding="UTF-8" standalone="yes"?>
<Relationships xmlns="http://schemas.openxmlformats.org/package/2006/relationships"><Relationship Id="rId9" Type="http://schemas.openxmlformats.org/officeDocument/2006/relationships/diagramColors" Target="../diagrams/colors2.xml"/><Relationship Id="rId8" Type="http://schemas.openxmlformats.org/officeDocument/2006/relationships/diagramQuickStyle" Target="../diagrams/quickStyle2.xml"/><Relationship Id="rId7" Type="http://schemas.openxmlformats.org/officeDocument/2006/relationships/diagramLayout" Target="../diagrams/layout2.xml"/><Relationship Id="rId6" Type="http://schemas.openxmlformats.org/officeDocument/2006/relationships/diagramData" Target="../diagrams/data2.xml"/><Relationship Id="rId5" Type="http://schemas.microsoft.com/office/2007/relationships/diagramDrawing" Target="../diagrams/drawing1.xml"/><Relationship Id="rId4" Type="http://schemas.openxmlformats.org/officeDocument/2006/relationships/diagramColors" Target="../diagrams/colors1.xml"/><Relationship Id="rId3" Type="http://schemas.openxmlformats.org/officeDocument/2006/relationships/diagramQuickStyle" Target="../diagrams/quickStyle1.xml"/><Relationship Id="rId2" Type="http://schemas.openxmlformats.org/officeDocument/2006/relationships/diagramLayout" Target="../diagrams/layout1.xml"/><Relationship Id="rId11" Type="http://schemas.openxmlformats.org/officeDocument/2006/relationships/slideLayout" Target="../slideLayouts/slideLayout7.xml"/><Relationship Id="rId10" Type="http://schemas.microsoft.com/office/2007/relationships/diagramDrawing" Target="../diagrams/drawing2.xml"/><Relationship Id="rId1" Type="http://schemas.openxmlformats.org/officeDocument/2006/relationships/diagramData" Target="../diagrams/data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image" Target="../media/image54.png"/><Relationship Id="rId1" Type="http://schemas.openxmlformats.org/officeDocument/2006/relationships/hyperlink" Target="https://www.coursera.org/learn/machine-learning/" TargetMode="Externa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image" Target="../media/image56.png"/><Relationship Id="rId1" Type="http://schemas.openxmlformats.org/officeDocument/2006/relationships/image" Target="../media/image55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9.jpeg"/><Relationship Id="rId2" Type="http://schemas.openxmlformats.org/officeDocument/2006/relationships/image" Target="../media/image8.jpeg"/><Relationship Id="rId1" Type="http://schemas.openxmlformats.org/officeDocument/2006/relationships/image" Target="../media/image2.tif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2.xml"/><Relationship Id="rId1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3.xml"/><Relationship Id="rId4" Type="http://schemas.openxmlformats.org/officeDocument/2006/relationships/slideLayout" Target="../slideLayouts/slideLayout2.xml"/><Relationship Id="rId3" Type="http://schemas.openxmlformats.org/officeDocument/2006/relationships/image" Target="../media/image3.tiff"/><Relationship Id="rId2" Type="http://schemas.openxmlformats.org/officeDocument/2006/relationships/image" Target="../media/image13.png"/><Relationship Id="rId1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CustomShape 1"/>
          <p:cNvSpPr/>
          <p:nvPr/>
        </p:nvSpPr>
        <p:spPr>
          <a:xfrm>
            <a:off x="4148640" y="1788571"/>
            <a:ext cx="4952520" cy="142848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5400" dirty="0">
                <a:solidFill>
                  <a:srgbClr val="404040"/>
                </a:solidFill>
                <a:latin typeface="Calibri" panose="020F0502020204030204"/>
              </a:rPr>
              <a:t>Introduction</a:t>
            </a:r>
            <a:endParaRPr dirty="0"/>
          </a:p>
        </p:txBody>
      </p:sp>
      <p:sp>
        <p:nvSpPr>
          <p:cNvPr id="248" name="Line 2"/>
          <p:cNvSpPr/>
          <p:nvPr/>
        </p:nvSpPr>
        <p:spPr>
          <a:xfrm>
            <a:off x="4224600" y="3007531"/>
            <a:ext cx="4297680" cy="0"/>
          </a:xfrm>
          <a:prstGeom prst="line">
            <a:avLst/>
          </a:prstGeom>
          <a:ln w="25560">
            <a:solidFill>
              <a:srgbClr val="4F81BD"/>
            </a:solidFill>
            <a:round/>
          </a:ln>
        </p:spPr>
      </p:sp>
      <p:sp>
        <p:nvSpPr>
          <p:cNvPr id="249" name="TextShape 3"/>
          <p:cNvSpPr txBox="1"/>
          <p:nvPr/>
        </p:nvSpPr>
        <p:spPr>
          <a:xfrm>
            <a:off x="4191120" y="2895571"/>
            <a:ext cx="4495320" cy="1625400"/>
          </a:xfrm>
          <a:prstGeom prst="rect">
            <a:avLst/>
          </a:prstGeom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zh-CN" altLang="en-US" sz="2800" dirty="0">
                <a:solidFill>
                  <a:srgbClr val="404040"/>
                </a:solidFill>
                <a:latin typeface="Calibri" panose="020F0502020204030204"/>
              </a:rPr>
              <a:t>欢迎进入机器学习的世界！</a:t>
            </a:r>
            <a:endParaRPr sz="900" dirty="0"/>
          </a:p>
        </p:txBody>
      </p:sp>
      <p:pic>
        <p:nvPicPr>
          <p:cNvPr id="250" name="Picture 2"/>
          <p:cNvPicPr/>
          <p:nvPr/>
        </p:nvPicPr>
        <p:blipFill>
          <a:blip r:embed="rId1"/>
          <a:srcRect b="7237"/>
          <a:stretch>
            <a:fillRect/>
          </a:stretch>
        </p:blipFill>
        <p:spPr>
          <a:xfrm>
            <a:off x="685800" y="1219051"/>
            <a:ext cx="3200040" cy="3657240"/>
          </a:xfrm>
          <a:prstGeom prst="rect">
            <a:avLst/>
          </a:prstGeom>
          <a:ln>
            <a:noFill/>
          </a:ln>
        </p:spPr>
      </p:pic>
      <p:sp>
        <p:nvSpPr>
          <p:cNvPr id="251" name="CustomShape 4"/>
          <p:cNvSpPr/>
          <p:nvPr/>
        </p:nvSpPr>
        <p:spPr>
          <a:xfrm>
            <a:off x="838080" y="4724371"/>
            <a:ext cx="2895120" cy="837720"/>
          </a:xfrm>
          <a:prstGeom prst="rect">
            <a:avLst/>
          </a:prstGeom>
          <a:noFill/>
          <a:ln>
            <a:noFill/>
          </a:ln>
        </p:spPr>
        <p:txBody>
          <a:bodyPr anchor="ctr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404040"/>
                </a:solidFill>
                <a:latin typeface="Calibri" panose="020F0502020204030204"/>
              </a:rPr>
              <a:t>Machine Learning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altLang="zh-CN" dirty="0"/>
              <a:t>1997</a:t>
            </a:r>
            <a:r>
              <a:rPr lang="zh-CN" altLang="en-US" dirty="0"/>
              <a:t>年</a:t>
            </a:r>
            <a:r>
              <a:rPr lang="en-US" altLang="zh-CN" dirty="0"/>
              <a:t>5</a:t>
            </a:r>
            <a:r>
              <a:rPr lang="zh-CN" altLang="en-US" dirty="0"/>
              <a:t>月，</a:t>
            </a:r>
            <a:r>
              <a:rPr lang="en-US" altLang="zh-CN" dirty="0"/>
              <a:t>IBM</a:t>
            </a:r>
            <a:r>
              <a:rPr lang="zh-CN" altLang="en-US" dirty="0"/>
              <a:t>公司研制的深蓝（</a:t>
            </a:r>
            <a:r>
              <a:rPr lang="en-US" altLang="zh-CN" dirty="0"/>
              <a:t>DEEP BLUE</a:t>
            </a:r>
            <a:r>
              <a:rPr lang="zh-CN" altLang="en-US" dirty="0"/>
              <a:t>）计算机战胜了国际象棋大师卡斯帕洛夫（</a:t>
            </a:r>
            <a:r>
              <a:rPr lang="en-US" altLang="zh-CN" dirty="0"/>
              <a:t>KASPAROV</a:t>
            </a:r>
            <a:r>
              <a:rPr lang="zh-CN" altLang="en-US" dirty="0"/>
              <a:t>）。</a:t>
            </a:r>
            <a:endParaRPr lang="en-US" altLang="zh-CN" dirty="0"/>
          </a:p>
          <a:p>
            <a:r>
              <a:rPr lang="en-US" altLang="zh-CN" dirty="0"/>
              <a:t>2006</a:t>
            </a:r>
            <a:r>
              <a:rPr lang="zh-CN" altLang="en-US" dirty="0"/>
              <a:t>年，人类最后一次打败顶尖的国际象棋</a:t>
            </a:r>
            <a:r>
              <a:rPr lang="en-US" altLang="zh-CN" dirty="0"/>
              <a:t>AI</a:t>
            </a:r>
            <a:r>
              <a:rPr lang="zh-CN" altLang="en-US" dirty="0"/>
              <a:t>。</a:t>
            </a:r>
            <a:endParaRPr lang="en-US" altLang="zh-CN" dirty="0"/>
          </a:p>
          <a:p>
            <a:r>
              <a:rPr lang="en-US" altLang="zh-CN" dirty="0"/>
              <a:t>2016</a:t>
            </a:r>
            <a:r>
              <a:rPr lang="zh-CN" altLang="en-US" dirty="0"/>
              <a:t>年，国际顶尖期刊</a:t>
            </a:r>
            <a:r>
              <a:rPr lang="en-US" altLang="zh-CN" dirty="0"/>
              <a:t>《</a:t>
            </a:r>
            <a:r>
              <a:rPr lang="zh-CN" altLang="en-US" dirty="0"/>
              <a:t>自然</a:t>
            </a:r>
            <a:r>
              <a:rPr lang="en-US" altLang="zh-CN" dirty="0"/>
              <a:t>》</a:t>
            </a:r>
            <a:r>
              <a:rPr lang="zh-CN" altLang="en-US" dirty="0"/>
              <a:t>报道了谷歌研究者开发的新围棋</a:t>
            </a:r>
            <a:r>
              <a:rPr lang="en-US" altLang="zh-CN" dirty="0"/>
              <a:t>AI</a:t>
            </a:r>
            <a:r>
              <a:rPr lang="zh-CN" altLang="en-US" dirty="0"/>
              <a:t>。这款名为“阿尔法围棋”（</a:t>
            </a:r>
            <a:r>
              <a:rPr lang="en-US" altLang="zh-CN" dirty="0" err="1"/>
              <a:t>AlphaGo</a:t>
            </a:r>
            <a:r>
              <a:rPr lang="zh-CN" altLang="en-US" dirty="0"/>
              <a:t>）的人工智能，在没有任何让子的情况下以</a:t>
            </a:r>
            <a:r>
              <a:rPr lang="en-US" altLang="zh-CN" dirty="0"/>
              <a:t>5:0</a:t>
            </a:r>
            <a:r>
              <a:rPr lang="zh-CN" altLang="en-US" dirty="0"/>
              <a:t>完胜欧洲冠军，职业围棋二段樊麾。</a:t>
            </a:r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李世石</a:t>
            </a:r>
            <a:endParaRPr lang="en-US" altLang="zh-CN" dirty="0"/>
          </a:p>
          <a:p>
            <a:r>
              <a:rPr lang="en-US" altLang="zh-CN" dirty="0" err="1"/>
              <a:t>AlphaGo</a:t>
            </a:r>
            <a:r>
              <a:rPr lang="zh-CN" altLang="en-US" dirty="0"/>
              <a:t> </a:t>
            </a:r>
            <a:r>
              <a:rPr lang="en-US" altLang="zh-CN" dirty="0"/>
              <a:t>VS</a:t>
            </a:r>
            <a:r>
              <a:rPr lang="zh-CN" altLang="en-US" dirty="0"/>
              <a:t> 柯洁  </a:t>
            </a:r>
            <a:endParaRPr lang="en-US" altLang="zh-CN" dirty="0"/>
          </a:p>
          <a:p>
            <a:r>
              <a:rPr lang="en-US" altLang="zh-CN" dirty="0" err="1"/>
              <a:t>AlphaZero</a:t>
            </a: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45000" y="4991100"/>
            <a:ext cx="4699000" cy="18669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814195"/>
            <a:ext cx="8134350" cy="4363085"/>
          </a:xfrm>
        </p:spPr>
        <p:txBody>
          <a:bodyPr/>
          <a:lstStyle/>
          <a:p>
            <a:r>
              <a:rPr lang="en-US" altLang="zh-CN" dirty="0"/>
              <a:t>2014</a:t>
            </a:r>
            <a:r>
              <a:rPr lang="zh-CN" altLang="en-US" dirty="0"/>
              <a:t>年特斯拉</a:t>
            </a:r>
            <a:r>
              <a:rPr lang="en-US" altLang="zh-CN" dirty="0"/>
              <a:t>CEO</a:t>
            </a:r>
            <a:r>
              <a:rPr lang="zh-CN" altLang="en-US" dirty="0"/>
              <a:t>马斯克与科学家霍金等人签署了一封公开信，呼吁人们关注</a:t>
            </a:r>
            <a:r>
              <a:rPr lang="zh-CN" altLang="en-US" b="1" dirty="0">
                <a:solidFill>
                  <a:srgbClr val="00B0F0"/>
                </a:solidFill>
              </a:rPr>
              <a:t>人工智能的安全性</a:t>
            </a:r>
            <a:r>
              <a:rPr lang="zh-CN" altLang="en-US" dirty="0"/>
              <a:t>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038682" y="2618488"/>
            <a:ext cx="2671237" cy="378005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9468" y="2641983"/>
            <a:ext cx="2760095" cy="3733221"/>
          </a:xfrm>
          <a:prstGeom prst="rect">
            <a:avLst/>
          </a:prstGeom>
        </p:spPr>
      </p:pic>
      <p:sp>
        <p:nvSpPr>
          <p:cNvPr id="4" name="文本框 3"/>
          <p:cNvSpPr txBox="1"/>
          <p:nvPr/>
        </p:nvSpPr>
        <p:spPr>
          <a:xfrm>
            <a:off x="1547495" y="6430010"/>
            <a:ext cx="705929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/>
              <a:t>超能查派                             机械姬                              西部世界</a:t>
            </a:r>
            <a:endParaRPr lang="zh-CN" altLang="en-US"/>
          </a:p>
        </p:txBody>
      </p:sp>
      <p:pic>
        <p:nvPicPr>
          <p:cNvPr id="9" name="图片 8" descr="G])3OEQVG(A50IX@H[GSKLN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34965" y="2631440"/>
            <a:ext cx="3171825" cy="3787775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学习：通过阅读、听讲、研究、实践等获得知识或技能，获得认知的过程。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机器学习？</a:t>
            </a:r>
            <a:endParaRPr lang="zh-CN" altLang="en-US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约会问题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小</a:t>
            </a:r>
            <a:r>
              <a:rPr lang="en-US" altLang="zh-CN" dirty="0"/>
              <a:t>Y</a:t>
            </a:r>
            <a:r>
              <a:rPr lang="zh-CN" altLang="en-US" dirty="0"/>
              <a:t>有时会迟到，某一次相约三点见，那是按时出发，还是延后出发？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30904" y="2879678"/>
            <a:ext cx="6482191" cy="3843196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2608" y="1534733"/>
            <a:ext cx="7953375" cy="4143375"/>
          </a:xfrm>
          <a:prstGeom prst="rect">
            <a:avLst/>
          </a:prstGeom>
        </p:spPr>
      </p:pic>
      <p:sp>
        <p:nvSpPr>
          <p:cNvPr id="3" name="文本框 2"/>
          <p:cNvSpPr txBox="1"/>
          <p:nvPr/>
        </p:nvSpPr>
        <p:spPr>
          <a:xfrm>
            <a:off x="409433" y="491319"/>
            <a:ext cx="462659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4400" dirty="0"/>
              <a:t>约会问题</a:t>
            </a:r>
            <a:endParaRPr lang="zh-CN" altLang="en-US" sz="4400" dirty="0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72104" y="387645"/>
            <a:ext cx="8536271" cy="6846985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定义：</a:t>
            </a:r>
            <a:endParaRPr lang="zh-CN" altLang="en-US" dirty="0"/>
          </a:p>
        </p:txBody>
      </p:sp>
      <p:sp>
        <p:nvSpPr>
          <p:cNvPr id="5" name="内容占位符 2"/>
          <p:cNvSpPr txBox="1"/>
          <p:nvPr/>
        </p:nvSpPr>
        <p:spPr>
          <a:xfrm>
            <a:off x="628650" y="1252855"/>
            <a:ext cx="7886700" cy="475551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>
                <a:solidFill>
                  <a:srgbClr val="4F81BD"/>
                </a:solidFill>
                <a:latin typeface="Calibri" panose="020F0502020204030204"/>
                <a:sym typeface="+mn-ea"/>
              </a:rPr>
              <a:t>“A computer program is said to </a:t>
            </a:r>
            <a:r>
              <a:rPr lang="en-US" i="1" dirty="0">
                <a:solidFill>
                  <a:srgbClr val="4F81BD"/>
                </a:solidFill>
                <a:latin typeface="Calibri" panose="020F0502020204030204"/>
                <a:sym typeface="+mn-ea"/>
              </a:rPr>
              <a:t>learn</a:t>
            </a:r>
            <a:r>
              <a:rPr lang="en-US" dirty="0">
                <a:solidFill>
                  <a:srgbClr val="4F81BD"/>
                </a:solidFill>
                <a:latin typeface="Calibri" panose="020F0502020204030204"/>
                <a:sym typeface="+mn-ea"/>
              </a:rPr>
              <a:t> from experience E with respect to some task T and some performance measure P, if its performance on T, as measured by P, improves with experience E.”</a:t>
            </a:r>
            <a:endParaRPr lang="zh-CN" altLang="en-US" dirty="0"/>
          </a:p>
          <a:p>
            <a:endParaRPr lang="zh-CN" altLang="en-US" dirty="0"/>
          </a:p>
          <a:p>
            <a:r>
              <a:rPr lang="zh-CN" altLang="en-US" dirty="0"/>
              <a:t>对于某类任务</a:t>
            </a:r>
            <a:r>
              <a:rPr lang="en-US" altLang="zh-CN" dirty="0"/>
              <a:t>T</a:t>
            </a:r>
            <a:r>
              <a:rPr lang="zh-CN" altLang="en-US" dirty="0"/>
              <a:t>和性能度量</a:t>
            </a:r>
            <a:r>
              <a:rPr lang="en-US" altLang="zh-CN" dirty="0"/>
              <a:t>P</a:t>
            </a:r>
            <a:r>
              <a:rPr lang="en-US" altLang="en-US" dirty="0"/>
              <a:t>，</a:t>
            </a:r>
            <a:r>
              <a:rPr lang="zh-CN" altLang="en-US" dirty="0"/>
              <a:t>如果一个计算机程序在</a:t>
            </a:r>
            <a:r>
              <a:rPr lang="en-US" altLang="zh-CN" dirty="0"/>
              <a:t>T</a:t>
            </a:r>
            <a:r>
              <a:rPr lang="zh-CN" altLang="en-US" dirty="0"/>
              <a:t>上以</a:t>
            </a:r>
            <a:r>
              <a:rPr lang="en-US" altLang="zh-CN" dirty="0"/>
              <a:t>P</a:t>
            </a:r>
            <a:r>
              <a:rPr lang="zh-CN" altLang="en-US" dirty="0"/>
              <a:t>衡量的性能随着经验</a:t>
            </a:r>
            <a:r>
              <a:rPr lang="en-US" altLang="zh-CN" dirty="0"/>
              <a:t>E</a:t>
            </a:r>
            <a:r>
              <a:rPr lang="zh-CN" altLang="en-US" dirty="0"/>
              <a:t>而逐步完善，那么我们成这个计算机程序在从经验</a:t>
            </a:r>
            <a:r>
              <a:rPr lang="en-US" altLang="zh-CN" dirty="0"/>
              <a:t>E</a:t>
            </a:r>
            <a:r>
              <a:rPr lang="zh-CN" altLang="en-US" dirty="0"/>
              <a:t>中学习，我们称之为机器学习。</a:t>
            </a:r>
            <a:endParaRPr lang="en-US" altLang="zh-CN" dirty="0"/>
          </a:p>
          <a:p>
            <a:endParaRPr lang="en-US" altLang="zh-CN" dirty="0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53085" y="5188124"/>
            <a:ext cx="8218170" cy="1223316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ustomShape 1"/>
          <p:cNvSpPr/>
          <p:nvPr/>
        </p:nvSpPr>
        <p:spPr>
          <a:xfrm>
            <a:off x="926446" y="4517408"/>
            <a:ext cx="7275857" cy="1254741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Classifying emails as spam or not spam. </a:t>
            </a:r>
            <a:endParaRPr dirty="0"/>
          </a:p>
        </p:txBody>
      </p:sp>
      <p:sp>
        <p:nvSpPr>
          <p:cNvPr id="4" name="CustomShape 2"/>
          <p:cNvSpPr/>
          <p:nvPr/>
        </p:nvSpPr>
        <p:spPr>
          <a:xfrm>
            <a:off x="926447" y="4860309"/>
            <a:ext cx="8648524" cy="691136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Watching you label emails as spam or not spam. </a:t>
            </a:r>
            <a:endParaRPr dirty="0"/>
          </a:p>
        </p:txBody>
      </p:sp>
      <p:sp>
        <p:nvSpPr>
          <p:cNvPr id="5" name="CustomShape 3"/>
          <p:cNvSpPr/>
          <p:nvPr/>
        </p:nvSpPr>
        <p:spPr>
          <a:xfrm>
            <a:off x="926447" y="5203209"/>
            <a:ext cx="8460652" cy="691136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The number (or fraction) of emails correctly classified as spam/not spam. </a:t>
            </a:r>
            <a:endParaRPr dirty="0"/>
          </a:p>
        </p:txBody>
      </p:sp>
      <p:sp>
        <p:nvSpPr>
          <p:cNvPr id="7" name="CustomShape 5"/>
          <p:cNvSpPr/>
          <p:nvPr/>
        </p:nvSpPr>
        <p:spPr>
          <a:xfrm>
            <a:off x="514350" y="2125641"/>
            <a:ext cx="8000999" cy="116505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US" sz="2800" dirty="0">
                <a:solidFill>
                  <a:srgbClr val="000000"/>
                </a:solidFill>
                <a:latin typeface="Calibri" panose="020F0502020204030204"/>
              </a:rPr>
              <a:t>Suppose your email program watches which emails you do or do not mark as spam, and based on that learns how to better filter spam.  What is the task T in this setting?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8" name="CustomShape 6"/>
          <p:cNvSpPr/>
          <p:nvPr/>
        </p:nvSpPr>
        <p:spPr>
          <a:xfrm>
            <a:off x="514349" y="800078"/>
            <a:ext cx="7892671" cy="753840"/>
          </a:xfrm>
          <a:prstGeom prst="rect">
            <a:avLst/>
          </a:prstGeom>
          <a:noFill/>
          <a:ln>
            <a:noFill/>
          </a:ln>
        </p:spPr>
        <p:txBody>
          <a:bodyPr lIns="67500" tIns="33750" rIns="67500" bIns="3375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4F81BD"/>
                </a:solidFill>
                <a:latin typeface="Calibri" panose="020F0502020204030204"/>
              </a:rPr>
              <a:t>“A computer program is said to </a:t>
            </a:r>
            <a:r>
              <a:rPr lang="en-US" sz="2000" i="1" dirty="0">
                <a:solidFill>
                  <a:srgbClr val="4F81BD"/>
                </a:solidFill>
                <a:latin typeface="Calibri" panose="020F0502020204030204"/>
              </a:rPr>
              <a:t>learn</a:t>
            </a:r>
            <a:r>
              <a:rPr lang="en-US" sz="2000" dirty="0">
                <a:solidFill>
                  <a:srgbClr val="4F81BD"/>
                </a:solidFill>
                <a:latin typeface="Calibri" panose="020F0502020204030204"/>
              </a:rPr>
              <a:t> from experience E with respect to some task T and some performance measure P, if its performance on T, as measured by P, improves with experience E.”</a:t>
            </a:r>
            <a:endParaRPr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zh-CN" altLang="en-US" dirty="0"/>
              <a:t>机器学习定义</a:t>
            </a:r>
            <a:endParaRPr lang="zh-CN" altLang="en-US" dirty="0"/>
          </a:p>
        </p:txBody>
      </p:sp>
      <p:sp>
        <p:nvSpPr>
          <p:cNvPr id="3" name="内容占位符 2"/>
          <p:cNvSpPr txBox="1"/>
          <p:nvPr/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spcAft>
                <a:spcPts val="600"/>
              </a:spcAft>
            </a:pPr>
            <a:r>
              <a:rPr lang="zh-CN" altLang="en-US" dirty="0"/>
              <a:t>机器学习是人工智能的一个分支。机器学习是实现人工智能的一个途径，即以机器学习为手段解决人工智能中的问题。它是一门多领域交叉学科，涉及概率论、统计学、逼近论、凸分析、计算复杂性理论等多门学科。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dirty="0"/>
              <a:t>机器学习算法是一类从数据中自动分析获得规律，并利用规律对未知数据进行预测的算法。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dirty="0"/>
              <a:t>学习算法中涉及了大量的统计学理论，机器学习与推断统计学联系尤为密切，也被称为统计学习理论。</a:t>
            </a:r>
            <a:endParaRPr lang="en-US" altLang="zh-CN" dirty="0"/>
          </a:p>
          <a:p>
            <a:pPr>
              <a:spcAft>
                <a:spcPts val="600"/>
              </a:spcAft>
            </a:pPr>
            <a:r>
              <a:rPr lang="zh-CN" altLang="en-US" dirty="0"/>
              <a:t>机器学习已广泛应用于数据挖掘、计算机视觉、自然语言处理、生物特征识别、搜索引擎、医学诊断、检测信用卡欺诈、证券市场分析、</a:t>
            </a:r>
            <a:r>
              <a:rPr lang="en-US" altLang="zh-CN" dirty="0"/>
              <a:t>DNA</a:t>
            </a:r>
            <a:r>
              <a:rPr lang="zh-CN" altLang="en-US" dirty="0"/>
              <a:t>序列测序、语音和手写识别、战略游戏和机器人等领域。</a:t>
            </a:r>
            <a:endParaRPr lang="en-US" altLang="zh-CN" dirty="0"/>
          </a:p>
          <a:p>
            <a:pPr marL="0" indent="0">
              <a:buNone/>
            </a:pPr>
            <a:endParaRPr lang="zh-CN" altLang="en-US" dirty="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dirty="0"/>
              <a:t>回归问题：</a:t>
            </a:r>
            <a:endParaRPr lang="en-US" altLang="zh-CN" dirty="0"/>
          </a:p>
          <a:p>
            <a:pPr lvl="1"/>
            <a:r>
              <a:rPr lang="zh-CN" altLang="en-US" dirty="0"/>
              <a:t>预测二手车价格：输入是车辆属性信息，如品牌、车龄、发动机性能、里程以及其他信息，输出是价格。</a:t>
            </a:r>
            <a:endParaRPr lang="en-US" altLang="zh-CN" dirty="0"/>
          </a:p>
          <a:p>
            <a:r>
              <a:rPr lang="zh-CN" altLang="en-US" dirty="0"/>
              <a:t>回归问题的输出多为连续值。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2089868" y="3686956"/>
            <a:ext cx="4973871" cy="2801564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自我介绍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457200" y="1417440"/>
            <a:ext cx="8229240" cy="3819458"/>
          </a:xfrm>
        </p:spPr>
        <p:txBody>
          <a:bodyPr>
            <a:normAutofit lnSpcReduction="10000"/>
          </a:bodyPr>
          <a:lstStyle/>
          <a:p>
            <a:r>
              <a:rPr kumimoji="1" lang="en-US" altLang="zh-CN" dirty="0"/>
              <a:t>   </a:t>
            </a:r>
            <a:r>
              <a:rPr kumimoji="1" lang="zh-CN" altLang="en-US" dirty="0"/>
              <a:t>刘建 </a:t>
            </a:r>
            <a:r>
              <a:rPr kumimoji="1" lang="en-US" altLang="en-US" dirty="0"/>
              <a:t>  </a:t>
            </a:r>
            <a:r>
              <a:rPr kumimoji="1" lang="zh-CN" altLang="en-US" sz="2800" dirty="0"/>
              <a:t>人工智能与大数据校企共建实验室负责人</a:t>
            </a:r>
            <a:endParaRPr kumimoji="1" lang="zh-CN" altLang="en-US" sz="2800" dirty="0"/>
          </a:p>
          <a:p>
            <a:pPr marL="0" indent="0">
              <a:buNone/>
            </a:pPr>
            <a:r>
              <a:rPr kumimoji="1" lang="zh-CN" altLang="en-US" sz="2800" dirty="0"/>
              <a:t>                 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东华大学 </a:t>
            </a:r>
            <a:r>
              <a:rPr kumimoji="1" lang="en-US" altLang="en-US" sz="2800" dirty="0"/>
              <a:t>       </a:t>
            </a:r>
            <a:r>
              <a:rPr kumimoji="1" lang="zh-CN" altLang="en-US" sz="2800" dirty="0"/>
              <a:t>博士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澳大利亚联邦科工组织（</a:t>
            </a:r>
            <a:r>
              <a:rPr kumimoji="1" lang="en-US" altLang="zh-CN" sz="2800" dirty="0"/>
              <a:t>CSIRO)</a:t>
            </a:r>
            <a:r>
              <a:rPr kumimoji="1" lang="en-US" altLang="en-US" sz="2800" dirty="0"/>
              <a:t>       </a:t>
            </a:r>
            <a:r>
              <a:rPr kumimoji="1" lang="zh-CN" altLang="en-US" sz="2800" dirty="0"/>
              <a:t>联合培养博士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dirty="0"/>
              <a:t>13205632856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en-US" altLang="zh-CN" sz="2800" u="sng" dirty="0">
                <a:solidFill>
                  <a:srgbClr val="00B0F0"/>
                </a:solidFill>
              </a:rPr>
              <a:t>jianliu@hfut.edu.cn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ym typeface="Wingdings" panose="05000000000000000000"/>
              </a:rPr>
              <a:t>计算中心楼</a:t>
            </a:r>
            <a:r>
              <a:rPr kumimoji="1" lang="en-US" sz="2800" dirty="0">
                <a:sym typeface="Wingdings" panose="05000000000000000000"/>
              </a:rPr>
              <a:t>308</a:t>
            </a:r>
            <a:endParaRPr kumimoji="1" lang="en-US" sz="2800" dirty="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zh-CN" altLang="en-US" sz="2400" dirty="0"/>
              <a:t>分类问题：</a:t>
            </a:r>
            <a:endParaRPr lang="en-US" altLang="zh-CN" sz="2400" dirty="0"/>
          </a:p>
          <a:p>
            <a:pPr lvl="1"/>
            <a:r>
              <a:rPr lang="zh-CN" altLang="en-US" sz="2000" dirty="0"/>
              <a:t>垃圾邮件检测：根据邮箱中的邮件，识别哪些是垃圾邮件，哪些不是。</a:t>
            </a:r>
            <a:endParaRPr lang="en-US" altLang="zh-CN" sz="2000" dirty="0"/>
          </a:p>
          <a:p>
            <a:pPr lvl="1"/>
            <a:r>
              <a:rPr lang="zh-CN" altLang="en-US" sz="2000" dirty="0"/>
              <a:t>信用卡欺诈检测：根据用户一个月内的信用卡交易，识别哪些交易是该用户操作的，哪些不是。这样的决策模型，可以帮助程序退还那些欺诈交易。</a:t>
            </a:r>
            <a:endParaRPr lang="zh-CN" altLang="en-US" sz="2000" dirty="0"/>
          </a:p>
          <a:p>
            <a:pPr lvl="1"/>
            <a:r>
              <a:rPr lang="zh-CN" altLang="en-US" sz="2000" dirty="0"/>
              <a:t>数字识别：根据信封上手写的邮编，识别出每一个手写字符所代表的数字。这样的模型，可以帮助程序阅读和理解手写邮编，并根据地利位置分类信件。</a:t>
            </a:r>
            <a:endParaRPr lang="en-US" altLang="zh-CN" sz="20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096000" y="4953000"/>
            <a:ext cx="3048000" cy="190500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0647" y="4967698"/>
            <a:ext cx="3392972" cy="1890302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15825" y="4967698"/>
            <a:ext cx="2780175" cy="1831081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369672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分类问题：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医学分析：根据病人的症状和一个匿名的病人资料数据库，预测该病人可能患了什么病。这样的决策模型，可以程序为专业医疗人士提供支持。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股票交易：根据一支股票现有的和以往的价格波动，判断这支股票是该建仓、持仓还是减仓。这样的决策模型，可以帮助程序为金融分析提供支持。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081287" y="4603196"/>
            <a:ext cx="4062713" cy="223562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665515"/>
            <a:ext cx="4560570" cy="2192485"/>
          </a:xfrm>
          <a:prstGeom prst="rect">
            <a:avLst/>
          </a:prstGeom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690689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分类问题：</a:t>
            </a:r>
            <a:endParaRPr lang="en-US" altLang="zh-CN" dirty="0"/>
          </a:p>
          <a:p>
            <a:pPr lvl="1"/>
            <a:r>
              <a:rPr lang="zh-CN" altLang="en-US" dirty="0"/>
              <a:t>语音识别：输入是语音，输出的类别是语音对应的正确词汇。</a:t>
            </a:r>
            <a:endParaRPr lang="zh-CN" altLang="en-US" dirty="0"/>
          </a:p>
        </p:txBody>
      </p:sp>
      <p:pic>
        <p:nvPicPr>
          <p:cNvPr id="3076" name="Picture 4" descr="http://imgsrc.baidu.com/baike/pic/item/8644ebf81a4c510f31e0b4776259252dd42aa5b3.jpg"/>
          <p:cNvPicPr>
            <a:picLocks noChangeAspect="1" noChangeArrowheads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7670" y="2681478"/>
            <a:ext cx="3448660" cy="206919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750674"/>
            <a:ext cx="9144000" cy="2419697"/>
          </a:xfrm>
          <a:prstGeom prst="rect">
            <a:avLst/>
          </a:prstGeom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94131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dirty="0"/>
              <a:t>分类问题：</a:t>
            </a:r>
            <a:endParaRPr lang="en-US" altLang="zh-CN" dirty="0"/>
          </a:p>
          <a:p>
            <a:pPr lvl="1"/>
            <a:r>
              <a:rPr lang="zh-CN" altLang="en-US" dirty="0"/>
              <a:t>人脸识别或表情识别：根据相册中的众多数码照片，识别出那些包含某一个人的照片。这样的决策模型，可以帮助程序根据人脸管理照片。某些相机或软件，如</a:t>
            </a:r>
            <a:r>
              <a:rPr lang="en-US" altLang="zh-CN" dirty="0"/>
              <a:t>iPhoto</a:t>
            </a:r>
            <a:r>
              <a:rPr lang="zh-CN" altLang="en-US" dirty="0"/>
              <a:t>，就有这种功能。</a:t>
            </a:r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863090" y="3428530"/>
            <a:ext cx="5574294" cy="3278565"/>
          </a:xfrm>
          <a:prstGeom prst="rect">
            <a:avLst/>
          </a:prstGeom>
        </p:spPr>
      </p:pic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聚类问题：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客户细分：根据客户消费模式将客户划分为不同的组，制定对应的销售策略。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altLang="zh-CN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28650" y="3894408"/>
            <a:ext cx="3418915" cy="2768692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62314" y="3969736"/>
            <a:ext cx="4275767" cy="2450296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94132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dirty="0"/>
              <a:t>聚类问题：</a:t>
            </a:r>
            <a:endParaRPr lang="en-US" altLang="zh-CN" dirty="0"/>
          </a:p>
          <a:p>
            <a:pPr lvl="1">
              <a:lnSpc>
                <a:spcPct val="120000"/>
              </a:lnSpc>
            </a:pPr>
            <a:r>
              <a:rPr lang="zh-CN" altLang="en-US" dirty="0"/>
              <a:t>图像压缩：将颜色近似的像素点分到相同的组，这样的分组对应图像中频繁出现的颜色。</a:t>
            </a:r>
            <a:endParaRPr lang="zh-CN" altLang="en-US" dirty="0"/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altLang="zh-CN" dirty="0"/>
          </a:p>
          <a:p>
            <a:pPr lvl="1">
              <a:lnSpc>
                <a:spcPct val="120000"/>
              </a:lnSpc>
            </a:pPr>
            <a:endParaRPr lang="en-US" altLang="zh-CN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098737" y="3199776"/>
            <a:ext cx="6946526" cy="3210724"/>
          </a:xfrm>
          <a:prstGeom prst="rect">
            <a:avLst/>
          </a:prstGeom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机器学习实例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628650" y="1570982"/>
            <a:ext cx="7886700" cy="4351338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zh-CN" altLang="en-US" sz="2000" dirty="0"/>
              <a:t>关联性分析：</a:t>
            </a:r>
            <a:endParaRPr lang="en-US" altLang="zh-CN" sz="2000" dirty="0"/>
          </a:p>
          <a:p>
            <a:pPr lvl="1">
              <a:lnSpc>
                <a:spcPct val="120000"/>
              </a:lnSpc>
            </a:pPr>
            <a:r>
              <a:rPr lang="zh-CN" altLang="en-US" sz="1600" dirty="0"/>
              <a:t>产品推荐：根据一个用户的购物记录和冗长的收藏清单，识别出这其中哪些是该用户真正感兴趣，并且愿意购买的产品。这样的决策模型，可以帮助程序为客户提供建议并鼓励产品消费。</a:t>
            </a:r>
            <a:endParaRPr lang="zh-CN" altLang="en-US" sz="1600" dirty="0"/>
          </a:p>
          <a:p>
            <a:endParaRPr lang="zh-CN" altLang="en-US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307939" y="3248440"/>
            <a:ext cx="6528122" cy="3609560"/>
          </a:xfrm>
          <a:prstGeom prst="rect">
            <a:avLst/>
          </a:prstGeom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364347"/>
            <a:ext cx="9144000" cy="5273893"/>
          </a:xfrm>
          <a:prstGeom prst="rect">
            <a:avLst/>
          </a:prstGeom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482203"/>
            <a:ext cx="9144000" cy="5283200"/>
          </a:xfrm>
          <a:prstGeom prst="rect">
            <a:avLst/>
          </a:prstGeom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机器学习还可以做什么？</a:t>
            </a:r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794077"/>
            <a:ext cx="9147319" cy="4693534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920115" y="1394461"/>
            <a:ext cx="7303770" cy="5472104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关于本课程的本部其他成员</a:t>
            </a:r>
            <a:endParaRPr kumimoji="1"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457200" y="1417440"/>
            <a:ext cx="8229240" cy="3819458"/>
          </a:xfrm>
        </p:spPr>
        <p:txBody>
          <a:bodyPr>
            <a:normAutofit/>
          </a:bodyPr>
          <a:lstStyle/>
          <a:p>
            <a:r>
              <a:rPr kumimoji="1" lang="en-US" altLang="zh-CN" dirty="0"/>
              <a:t>   </a:t>
            </a:r>
            <a:r>
              <a:rPr kumimoji="1" lang="zh-CN" altLang="en-US" dirty="0"/>
              <a:t>孙晓 </a:t>
            </a:r>
            <a:r>
              <a:rPr kumimoji="1" lang="en-US" altLang="en-US" b="1" dirty="0">
                <a:solidFill>
                  <a:schemeClr val="accent1">
                    <a:lumMod val="75000"/>
                  </a:schemeClr>
                </a:solidFill>
              </a:rPr>
              <a:t>  </a:t>
            </a:r>
            <a:r>
              <a:rPr kumimoji="1" lang="zh-CN" altLang="en-US" sz="2800" b="1" dirty="0">
                <a:solidFill>
                  <a:srgbClr val="FF0000"/>
                </a:solidFill>
              </a:rPr>
              <a:t>情感计算与系统结构研究所</a:t>
            </a:r>
            <a:r>
              <a:rPr kumimoji="1" lang="zh-CN" altLang="en-US" sz="2800" dirty="0"/>
              <a:t>所长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/>
              <a:t>李超</a:t>
            </a:r>
            <a:r>
              <a:rPr kumimoji="1" lang="en-US" altLang="zh-CN" sz="2800" dirty="0"/>
              <a:t>   </a:t>
            </a:r>
            <a:r>
              <a:rPr kumimoji="1" lang="zh-CN" altLang="en-US" dirty="0">
                <a:solidFill>
                  <a:schemeClr val="tx1"/>
                </a:solidFill>
                <a:sym typeface="+mn-ea"/>
              </a:rPr>
              <a:t>情感计算与系统结构研究所</a:t>
            </a:r>
            <a:r>
              <a:rPr kumimoji="1" lang="zh-CN" altLang="en-US" dirty="0">
                <a:sym typeface="+mn-ea"/>
              </a:rPr>
              <a:t>副研究员</a:t>
            </a:r>
            <a:endParaRPr kumimoji="1" lang="en-US" altLang="zh-CN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kumimoji="1" lang="zh-CN" altLang="en-US" sz="2800" dirty="0">
                <a:sym typeface="Wingdings" panose="05000000000000000000"/>
              </a:rPr>
              <a:t>翡翠科教楼</a:t>
            </a:r>
            <a:r>
              <a:rPr kumimoji="1" lang="en-US" altLang="zh-CN" sz="2800" dirty="0">
                <a:sym typeface="Wingdings" panose="05000000000000000000"/>
              </a:rPr>
              <a:t>A</a:t>
            </a:r>
            <a:r>
              <a:rPr kumimoji="1" lang="en-US" altLang="en-US" sz="2800" dirty="0">
                <a:sym typeface="Wingdings" panose="05000000000000000000"/>
              </a:rPr>
              <a:t>805</a:t>
            </a:r>
            <a:endParaRPr kumimoji="1" lang="zh-CN" altLang="en-US" sz="2800" dirty="0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618794"/>
            <a:ext cx="9144000" cy="5239206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2057" y="1302069"/>
            <a:ext cx="8519886" cy="3860800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11630" y="2277426"/>
            <a:ext cx="5680710" cy="4260533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isi.mp4">
            <a:hlinkClick r:id="" action="ppaction://media"/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/>
          <a:stretch>
            <a:fillRect/>
          </a:stretch>
        </p:blipFill>
        <p:spPr>
          <a:xfrm>
            <a:off x="2337877" y="19051"/>
            <a:ext cx="3846909" cy="6838949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4016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6" name="图片 5"/>
          <p:cNvPicPr/>
          <p:nvPr/>
        </p:nvPicPr>
        <p:blipFill>
          <a:blip r:embed="rId1"/>
          <a:stretch>
            <a:fillRect/>
          </a:stretch>
        </p:blipFill>
        <p:spPr>
          <a:xfrm>
            <a:off x="628650" y="1746409"/>
            <a:ext cx="7966710" cy="4608671"/>
          </a:xfrm>
          <a:prstGeom prst="rect">
            <a:avLst/>
          </a:prstGeom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机器学习应用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kumimoji="1" lang="zh-CN" altLang="en-US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6550" y="1421130"/>
            <a:ext cx="8470900" cy="4953000"/>
          </a:xfrm>
          <a:prstGeom prst="rect">
            <a:avLst/>
          </a:prstGeom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zh-CN" altLang="en-US" dirty="0"/>
              <a:t>机器学习还能做什么？</a:t>
            </a:r>
            <a:endParaRPr kumimoji="1"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zh-CN" altLang="en-US" dirty="0"/>
              <a:t>医疗健康（自闭症，抑郁，情绪和心理健康）</a:t>
            </a:r>
            <a:endParaRPr kumimoji="1" lang="en-US" altLang="zh-CN" dirty="0"/>
          </a:p>
          <a:p>
            <a:r>
              <a:rPr kumimoji="1" lang="zh-CN" altLang="en-US" dirty="0"/>
              <a:t>社交舆情（公众舆情，社交分析，群体事件）</a:t>
            </a:r>
            <a:endParaRPr kumimoji="1" lang="en-US" altLang="zh-CN" dirty="0"/>
          </a:p>
          <a:p>
            <a:r>
              <a:rPr kumimoji="1" lang="zh-CN" altLang="en-US" dirty="0"/>
              <a:t>金融经济（股票预测，指数预测，消费分析）</a:t>
            </a:r>
            <a:endParaRPr kumimoji="1" lang="en-US" altLang="zh-CN" dirty="0"/>
          </a:p>
          <a:p>
            <a:r>
              <a:rPr kumimoji="1" lang="zh-CN" altLang="en-US" dirty="0"/>
              <a:t>军事领域（心理问题，情绪检测）</a:t>
            </a:r>
            <a:endParaRPr kumimoji="1" lang="en-US" altLang="zh-CN" dirty="0"/>
          </a:p>
          <a:p>
            <a:r>
              <a:rPr kumimoji="1" lang="zh-CN" altLang="en-US" dirty="0"/>
              <a:t>科技教育（大学生心理，人格分析）</a:t>
            </a:r>
            <a:endParaRPr kumimoji="1" lang="en-US" altLang="zh-CN" dirty="0"/>
          </a:p>
          <a:p>
            <a:r>
              <a:rPr kumimoji="1" lang="en-US" altLang="zh-CN" dirty="0"/>
              <a:t>….</a:t>
            </a:r>
            <a:endParaRPr kumimoji="1" lang="en-US" altLang="zh-CN" dirty="0"/>
          </a:p>
          <a:p>
            <a:endParaRPr kumimoji="1" lang="zh-CN" altLang="en-US" dirty="0"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</a:rPr>
              <a:t>Machine learning algorithms:</a:t>
            </a:r>
            <a:endParaRPr lang="en-US" altLang="zh-CN" sz="1600" dirty="0"/>
          </a:p>
          <a:p>
            <a:pPr>
              <a:lnSpc>
                <a:spcPct val="100000"/>
              </a:lnSpc>
              <a:buFont typeface="Arial" panose="020B0604020202020204"/>
              <a:buChar char="-"/>
            </a:pPr>
            <a:r>
              <a:rPr lang="en-US" altLang="zh-CN" dirty="0">
                <a:solidFill>
                  <a:srgbClr val="000000"/>
                </a:solidFill>
              </a:rPr>
              <a:t>Supervised learning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</a:rPr>
              <a:t>线性回归，逻辑回归，支持向量机，深度神经网络</a:t>
            </a:r>
            <a:endParaRPr lang="en-US" altLang="zh-CN" sz="1600" dirty="0"/>
          </a:p>
          <a:p>
            <a:pPr>
              <a:lnSpc>
                <a:spcPct val="100000"/>
              </a:lnSpc>
              <a:buFont typeface="Arial" panose="020B0604020202020204"/>
              <a:buChar char="-"/>
            </a:pPr>
            <a:r>
              <a:rPr lang="en-US" altLang="zh-CN" dirty="0">
                <a:solidFill>
                  <a:srgbClr val="000000"/>
                </a:solidFill>
              </a:rPr>
              <a:t>Unsupervised learning</a:t>
            </a:r>
            <a:r>
              <a:rPr lang="en-US" altLang="en-US" dirty="0">
                <a:solidFill>
                  <a:srgbClr val="000000"/>
                </a:solidFill>
              </a:rPr>
              <a:t> </a:t>
            </a:r>
            <a:r>
              <a:rPr lang="zh-CN" altLang="en-US" dirty="0">
                <a:solidFill>
                  <a:srgbClr val="000000"/>
                </a:solidFill>
              </a:rPr>
              <a:t>聚类，降维，异常检测</a:t>
            </a:r>
            <a:endParaRPr lang="en-US" altLang="zh-CN" sz="1600" dirty="0"/>
          </a:p>
          <a:p>
            <a:pPr>
              <a:lnSpc>
                <a:spcPct val="100000"/>
              </a:lnSpc>
            </a:pPr>
            <a:endParaRPr lang="en-US" altLang="zh-CN" sz="1600" dirty="0"/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</a:rPr>
              <a:t>Others: Reinforcement learning</a:t>
            </a:r>
            <a:r>
              <a:rPr lang="zh-CN" altLang="en-US" dirty="0">
                <a:solidFill>
                  <a:srgbClr val="000000"/>
                </a:solidFill>
              </a:rPr>
              <a:t>强化学习</a:t>
            </a:r>
            <a:r>
              <a:rPr lang="en-US" altLang="zh-CN" dirty="0">
                <a:solidFill>
                  <a:srgbClr val="000000"/>
                </a:solidFill>
              </a:rPr>
              <a:t>, recommender systems</a:t>
            </a:r>
            <a:r>
              <a:rPr lang="zh-CN" altLang="en-US" dirty="0">
                <a:solidFill>
                  <a:srgbClr val="000000"/>
                </a:solidFill>
              </a:rPr>
              <a:t>推荐系统</a:t>
            </a:r>
            <a:r>
              <a:rPr lang="en-US" altLang="zh-CN" dirty="0">
                <a:solidFill>
                  <a:srgbClr val="000000"/>
                </a:solidFill>
              </a:rPr>
              <a:t>, GAN</a:t>
            </a:r>
            <a:r>
              <a:rPr lang="zh-CN" altLang="en-US" dirty="0">
                <a:solidFill>
                  <a:srgbClr val="000000"/>
                </a:solidFill>
              </a:rPr>
              <a:t>生成对抗网络</a:t>
            </a:r>
            <a:r>
              <a:rPr lang="en-US" altLang="zh-CN" dirty="0">
                <a:solidFill>
                  <a:srgbClr val="000000"/>
                </a:solidFill>
              </a:rPr>
              <a:t>. </a:t>
            </a:r>
            <a:endParaRPr lang="en-US" altLang="zh-CN" sz="1600" dirty="0"/>
          </a:p>
          <a:p>
            <a:pPr>
              <a:lnSpc>
                <a:spcPct val="100000"/>
              </a:lnSpc>
            </a:pPr>
            <a:endParaRPr lang="en-US" altLang="zh-CN" sz="1600" dirty="0"/>
          </a:p>
          <a:p>
            <a:pPr>
              <a:lnSpc>
                <a:spcPct val="100000"/>
              </a:lnSpc>
            </a:pPr>
            <a:r>
              <a:rPr lang="en-US" altLang="zh-CN" dirty="0">
                <a:solidFill>
                  <a:srgbClr val="000000"/>
                </a:solidFill>
              </a:rPr>
              <a:t>Also talk about: Practical advice for applying learning algorithms. </a:t>
            </a:r>
            <a:endParaRPr lang="en-US" altLang="zh-CN" sz="1600" dirty="0"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449837" y="1690689"/>
            <a:ext cx="8244326" cy="4651001"/>
          </a:xfrm>
          <a:prstGeom prst="rect">
            <a:avLst/>
          </a:prstGeom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99" name="Chart 3"/>
          <p:cNvGraphicFramePr/>
          <p:nvPr/>
        </p:nvGraphicFramePr>
        <p:xfrm>
          <a:off x="1672920" y="1600291"/>
          <a:ext cx="5540760" cy="2621160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1"/>
          </a:graphicData>
        </a:graphic>
      </p:graphicFrame>
      <p:sp>
        <p:nvSpPr>
          <p:cNvPr id="400" name="CustomShape 1"/>
          <p:cNvSpPr/>
          <p:nvPr/>
        </p:nvSpPr>
        <p:spPr>
          <a:xfrm>
            <a:off x="380880" y="1143091"/>
            <a:ext cx="8229240" cy="91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 panose="020F0502020204030204"/>
              </a:rPr>
              <a:t>Housing price prediction. </a:t>
            </a:r>
            <a:endParaRPr lang="en-US" sz="28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1" name="CustomShape 2"/>
          <p:cNvSpPr/>
          <p:nvPr/>
        </p:nvSpPr>
        <p:spPr>
          <a:xfrm>
            <a:off x="844200" y="2428291"/>
            <a:ext cx="1001160" cy="6390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 panose="020F0502020204030204"/>
              </a:rPr>
              <a:t>Price ($) </a:t>
            </a:r>
            <a:endParaRPr lang="en-US">
              <a:solidFill>
                <a:srgbClr val="000000"/>
              </a:solidFill>
              <a:latin typeface="Calibri" panose="020F0502020204030204"/>
            </a:endParaRPr>
          </a:p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 panose="020F0502020204030204"/>
              </a:rPr>
              <a:t>in 1000’s</a:t>
            </a:r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2" name="CustomShape 3"/>
          <p:cNvSpPr/>
          <p:nvPr/>
        </p:nvSpPr>
        <p:spPr>
          <a:xfrm>
            <a:off x="4068360" y="4198411"/>
            <a:ext cx="1278360" cy="3646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 algn="ctr"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 panose="020F0502020204030204"/>
              </a:rPr>
              <a:t>Size in feet</a:t>
            </a:r>
            <a:r>
              <a:rPr lang="en-US" baseline="30000">
                <a:solidFill>
                  <a:srgbClr val="000000"/>
                </a:solidFill>
                <a:latin typeface="Calibri" panose="020F0502020204030204"/>
              </a:rPr>
              <a:t>2 </a:t>
            </a:r>
            <a:endParaRPr lang="en-US" baseline="300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3" name="CustomShape 4"/>
          <p:cNvSpPr/>
          <p:nvPr/>
        </p:nvSpPr>
        <p:spPr>
          <a:xfrm>
            <a:off x="4800600" y="4791331"/>
            <a:ext cx="4114440" cy="91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u="sng">
                <a:solidFill>
                  <a:srgbClr val="000000"/>
                </a:solidFill>
                <a:latin typeface="Calibri" panose="020F0502020204030204"/>
              </a:rPr>
              <a:t>Regression:</a:t>
            </a:r>
            <a:r>
              <a:rPr lang="en-US" sz="2400">
                <a:solidFill>
                  <a:srgbClr val="000000"/>
                </a:solidFill>
                <a:latin typeface="Calibri" panose="020F0502020204030204"/>
              </a:rPr>
              <a:t> Predict continuous valued output (price)</a:t>
            </a:r>
            <a:endParaRPr lang="en-US" sz="24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4" name="CustomShape 5"/>
          <p:cNvSpPr/>
          <p:nvPr/>
        </p:nvSpPr>
        <p:spPr>
          <a:xfrm>
            <a:off x="380880" y="4791331"/>
            <a:ext cx="4114440" cy="91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u="sng">
                <a:solidFill>
                  <a:srgbClr val="000000"/>
                </a:solidFill>
                <a:latin typeface="Calibri" panose="020F0502020204030204"/>
              </a:rPr>
              <a:t>Supervised Learning</a:t>
            </a:r>
            <a:endParaRPr lang="en-US" sz="2400" u="sng">
              <a:solidFill>
                <a:srgbClr val="000000"/>
              </a:solidFill>
              <a:latin typeface="Calibri" panose="020F0502020204030204"/>
            </a:endParaRPr>
          </a:p>
          <a:p>
            <a:pPr>
              <a:lnSpc>
                <a:spcPct val="100000"/>
              </a:lnSpc>
            </a:pPr>
            <a:r>
              <a:rPr lang="en-US" sz="2400">
                <a:solidFill>
                  <a:srgbClr val="000000"/>
                </a:solidFill>
                <a:latin typeface="Calibri" panose="020F0502020204030204"/>
              </a:rPr>
              <a:t>“right answers” given</a:t>
            </a:r>
            <a:endParaRPr lang="en-US" sz="24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05" name="Line 6"/>
          <p:cNvSpPr/>
          <p:nvPr/>
        </p:nvSpPr>
        <p:spPr>
          <a:xfrm>
            <a:off x="4495680" y="4876651"/>
            <a:ext cx="0" cy="1066680"/>
          </a:xfrm>
          <a:prstGeom prst="line">
            <a:avLst/>
          </a:prstGeom>
          <a:ln w="9360">
            <a:solidFill>
              <a:srgbClr val="000000"/>
            </a:solidFill>
            <a:round/>
          </a:ln>
        </p:spPr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17216" y="3729986"/>
            <a:ext cx="8509568" cy="2895529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内容占位符 3"/>
          <p:cNvSpPr>
            <a:spLocks noGrp="1"/>
          </p:cNvSpPr>
          <p:nvPr>
            <p:ph idx="1"/>
          </p:nvPr>
        </p:nvSpPr>
        <p:spPr>
          <a:xfrm>
            <a:off x="628650" y="1852921"/>
            <a:ext cx="7886700" cy="4351338"/>
          </a:xfrm>
        </p:spPr>
        <p:txBody>
          <a:bodyPr>
            <a:normAutofit/>
          </a:bodyPr>
          <a:lstStyle/>
          <a:p>
            <a:r>
              <a:rPr lang="zh-CN" altLang="en-US" sz="2400" dirty="0"/>
              <a:t>假使你希望预测一个乳腺癌是否是恶性的， 你现在有的数据是病人身上肿瘤的尺寸以及这些肿瘤是否是恶性的。如果我们将这些信息绘制成一张 </a:t>
            </a:r>
            <a:r>
              <a:rPr lang="en-US" altLang="zh-CN" sz="2400" dirty="0"/>
              <a:t>2D </a:t>
            </a:r>
            <a:r>
              <a:rPr lang="zh-CN" altLang="en-US" sz="2400" dirty="0"/>
              <a:t>图表，以横坐标为肿瘤的尺寸，以纵坐标中的</a:t>
            </a:r>
            <a:r>
              <a:rPr lang="en-US" altLang="zh-CN" sz="2400" dirty="0"/>
              <a:t>1</a:t>
            </a:r>
            <a:r>
              <a:rPr lang="zh-CN" altLang="en-US" sz="2400" dirty="0"/>
              <a:t>表示恶性肿瘤，以</a:t>
            </a:r>
            <a:r>
              <a:rPr lang="en-US" altLang="zh-CN" sz="2400" dirty="0"/>
              <a:t>0 </a:t>
            </a:r>
            <a:r>
              <a:rPr lang="zh-CN" altLang="en-US" sz="2400" dirty="0"/>
              <a:t>代表良性肿瘤。</a:t>
            </a:r>
            <a:endParaRPr lang="zh-CN" altLang="en-US" sz="2400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365126"/>
            <a:ext cx="9144000" cy="1325563"/>
          </a:xfrm>
        </p:spPr>
        <p:txBody>
          <a:bodyPr/>
          <a:lstStyle/>
          <a:p>
            <a:pPr algn="ctr" eaLnBrk="1" hangingPunct="1"/>
            <a:r>
              <a:rPr lang="zh-CN" altLang="en-US" sz="4000" dirty="0"/>
              <a:t>人工智能与大数据校企共建实验室</a:t>
            </a:r>
            <a:br>
              <a:rPr lang="en-US" altLang="zh-CN" sz="4000" dirty="0"/>
            </a:br>
            <a:endParaRPr lang="zh-CN" altLang="en-US" sz="4000" dirty="0"/>
          </a:p>
        </p:txBody>
      </p:sp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5250" y="5565936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/>
              <a:t>人工智能</a:t>
            </a:r>
            <a:r>
              <a:rPr lang="en-US" altLang="zh-CN" sz="4000" dirty="0"/>
              <a:t>+</a:t>
            </a:r>
            <a:r>
              <a:rPr lang="zh-CN" altLang="en-US" sz="4000" dirty="0"/>
              <a:t>大数据分析</a:t>
            </a:r>
            <a:r>
              <a:rPr lang="en-US" altLang="zh-CN" sz="4000" dirty="0"/>
              <a:t>+</a:t>
            </a:r>
            <a:r>
              <a:rPr lang="zh-CN" altLang="en-US" sz="4000" b="1" dirty="0">
                <a:solidFill>
                  <a:srgbClr val="FF0000"/>
                </a:solidFill>
              </a:rPr>
              <a:t>应用</a:t>
            </a:r>
            <a:endParaRPr lang="zh-CN" altLang="en-US" sz="4000" b="1" dirty="0">
              <a:solidFill>
                <a:srgbClr val="FF0000"/>
              </a:solidFill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1324610" y="1497965"/>
            <a:ext cx="6494780" cy="92202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en-US" altLang="zh-CN"/>
              <a:t>1</a:t>
            </a:r>
            <a:r>
              <a:rPr lang="zh-CN" altLang="en-US"/>
              <a:t>、参与科技公司最新项目任务以获得</a:t>
            </a:r>
            <a:r>
              <a:rPr lang="zh-CN" altLang="en-US" b="1">
                <a:solidFill>
                  <a:srgbClr val="00B0F0"/>
                </a:solidFill>
              </a:rPr>
              <a:t>项目经验</a:t>
            </a:r>
            <a:endParaRPr lang="zh-CN" altLang="en-US"/>
          </a:p>
          <a:p>
            <a:r>
              <a:rPr lang="en-US" altLang="zh-CN"/>
              <a:t>2</a:t>
            </a:r>
            <a:r>
              <a:rPr lang="zh-CN" altLang="en-US"/>
              <a:t>、做科学研究（发表</a:t>
            </a:r>
            <a:r>
              <a:rPr lang="zh-CN" altLang="en-US" b="1">
                <a:solidFill>
                  <a:srgbClr val="00B0F0"/>
                </a:solidFill>
              </a:rPr>
              <a:t>学术论文和发明专利</a:t>
            </a:r>
            <a:r>
              <a:rPr lang="zh-CN" altLang="en-US"/>
              <a:t>）第一个科研实验室</a:t>
            </a:r>
            <a:endParaRPr lang="zh-CN" altLang="en-US"/>
          </a:p>
          <a:p>
            <a:r>
              <a:rPr lang="en-US" altLang="zh-CN"/>
              <a:t>3</a:t>
            </a:r>
            <a:r>
              <a:rPr lang="zh-CN" altLang="en-US"/>
              <a:t>、参加人工智能和大数据的</a:t>
            </a:r>
            <a:r>
              <a:rPr lang="zh-CN" altLang="en-US" b="1">
                <a:solidFill>
                  <a:srgbClr val="00B0F0"/>
                </a:solidFill>
              </a:rPr>
              <a:t>竞赛</a:t>
            </a:r>
            <a:r>
              <a:rPr lang="zh-CN" altLang="en-US"/>
              <a:t>等</a:t>
            </a:r>
            <a:endParaRPr lang="zh-CN" altLang="en-US"/>
          </a:p>
        </p:txBody>
      </p:sp>
      <p:pic>
        <p:nvPicPr>
          <p:cNvPr id="6" name="图片 5" descr="CKSC401`8@MB5UFA5S_6SDW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00405" y="2587625"/>
            <a:ext cx="7742555" cy="3085465"/>
          </a:xfrm>
          <a:prstGeom prst="rect">
            <a:avLst/>
          </a:prstGeom>
          <a:ln w="57150">
            <a:solidFill>
              <a:schemeClr val="tx1"/>
            </a:solidFill>
          </a:ln>
        </p:spPr>
      </p:pic>
      <p:pic>
        <p:nvPicPr>
          <p:cNvPr id="5" name="图片 4" descr="F@YKWL9MLDXRYDRZ4WNSF%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250" y="3107690"/>
            <a:ext cx="4812665" cy="2639060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07915" y="2887345"/>
            <a:ext cx="4102735" cy="3079115"/>
          </a:xfrm>
          <a:prstGeom prst="rect">
            <a:avLst/>
          </a:prstGeom>
          <a:noFill/>
          <a:ln w="9525">
            <a:noFill/>
          </a:ln>
        </p:spPr>
      </p:pic>
      <p:pic>
        <p:nvPicPr>
          <p:cNvPr id="4" name="图片 3" descr="QZA3AGZ4]2XG$)}S07$OWHX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2890" y="2419985"/>
            <a:ext cx="3554095" cy="4446270"/>
          </a:xfrm>
          <a:prstGeom prst="rect">
            <a:avLst/>
          </a:prstGeom>
        </p:spPr>
      </p:pic>
      <p:pic>
        <p:nvPicPr>
          <p:cNvPr id="7" name="图片 6" descr="G8PA`_C9309KQSF%BQ5~ONQ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56355" y="3623945"/>
            <a:ext cx="5154295" cy="212280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CustomShape 1"/>
          <p:cNvSpPr/>
          <p:nvPr/>
        </p:nvSpPr>
        <p:spPr>
          <a:xfrm flipV="1">
            <a:off x="2058670" y="1825625"/>
            <a:ext cx="45719" cy="3273645"/>
          </a:xfrm>
          <a:prstGeom prst="straightConnector1">
            <a:avLst/>
          </a:prstGeom>
          <a:noFill/>
          <a:ln w="38160">
            <a:solidFill>
              <a:srgbClr val="808080"/>
            </a:solidFill>
            <a:round/>
            <a:tailEnd type="arrow" w="med" len="med"/>
          </a:ln>
        </p:spPr>
      </p:sp>
      <p:sp>
        <p:nvSpPr>
          <p:cNvPr id="5" name="CustomShape 2"/>
          <p:cNvSpPr/>
          <p:nvPr/>
        </p:nvSpPr>
        <p:spPr>
          <a:xfrm>
            <a:off x="1935551" y="4985329"/>
            <a:ext cx="4519840" cy="45719"/>
          </a:xfrm>
          <a:prstGeom prst="straightConnector1">
            <a:avLst/>
          </a:prstGeom>
          <a:noFill/>
          <a:ln w="38160">
            <a:solidFill>
              <a:srgbClr val="808080"/>
            </a:solidFill>
            <a:round/>
            <a:tailEnd type="arrow" w="med" len="med"/>
          </a:ln>
        </p:spPr>
      </p:sp>
      <p:sp>
        <p:nvSpPr>
          <p:cNvPr id="6" name="CustomShape 3"/>
          <p:cNvSpPr/>
          <p:nvPr/>
        </p:nvSpPr>
        <p:spPr>
          <a:xfrm>
            <a:off x="3028053" y="5165984"/>
            <a:ext cx="977130" cy="296460"/>
          </a:xfrm>
          <a:prstGeom prst="rect">
            <a:avLst/>
          </a:prstGeom>
          <a:noFill/>
          <a:ln>
            <a:noFill/>
          </a:ln>
        </p:spPr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大小</a:t>
            </a:r>
            <a:endParaRPr sz="3600" dirty="0"/>
          </a:p>
        </p:txBody>
      </p:sp>
      <p:sp>
        <p:nvSpPr>
          <p:cNvPr id="7" name="CustomShape 4"/>
          <p:cNvSpPr/>
          <p:nvPr/>
        </p:nvSpPr>
        <p:spPr>
          <a:xfrm>
            <a:off x="1351136" y="2983396"/>
            <a:ext cx="430650" cy="296460"/>
          </a:xfrm>
          <a:prstGeom prst="rect">
            <a:avLst/>
          </a:prstGeom>
          <a:noFill/>
          <a:ln>
            <a:noFill/>
          </a:ln>
        </p:spPr>
        <p:txBody>
          <a:bodyPr wrap="none" lIns="67500" tIns="33750" rIns="67500" bIns="33750"/>
          <a:lstStyle/>
          <a:p>
            <a:pPr>
              <a:lnSpc>
                <a:spcPct val="100000"/>
              </a:lnSpc>
            </a:pPr>
            <a:r>
              <a:rPr lang="zh-CN" altLang="en-US" sz="3600" dirty="0"/>
              <a:t>年</a:t>
            </a:r>
            <a:endParaRPr lang="en-US" altLang="zh-CN" sz="3600" dirty="0"/>
          </a:p>
          <a:p>
            <a:pPr>
              <a:lnSpc>
                <a:spcPct val="100000"/>
              </a:lnSpc>
            </a:pPr>
            <a:r>
              <a:rPr lang="zh-CN" altLang="en-US" sz="3600" dirty="0"/>
              <a:t>龄</a:t>
            </a:r>
            <a:endParaRPr sz="3600" dirty="0"/>
          </a:p>
        </p:txBody>
      </p:sp>
    </p:spTree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CustomShape 1"/>
          <p:cNvSpPr/>
          <p:nvPr/>
        </p:nvSpPr>
        <p:spPr>
          <a:xfrm>
            <a:off x="1126080" y="3632130"/>
            <a:ext cx="655272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 panose="020F0502020204030204"/>
              </a:rPr>
              <a:t>Treat both as classification problems. </a:t>
            </a:r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27" name="CustomShape 2"/>
          <p:cNvSpPr/>
          <p:nvPr/>
        </p:nvSpPr>
        <p:spPr>
          <a:xfrm>
            <a:off x="1126080" y="4089330"/>
            <a:ext cx="77889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Treat problem 1 as a classification problem, problem 2 as a regression problem. </a:t>
            </a:r>
            <a:endParaRPr dirty="0"/>
          </a:p>
        </p:txBody>
      </p:sp>
      <p:sp>
        <p:nvSpPr>
          <p:cNvPr id="428" name="CustomShape 3"/>
          <p:cNvSpPr/>
          <p:nvPr/>
        </p:nvSpPr>
        <p:spPr>
          <a:xfrm>
            <a:off x="1126080" y="4546530"/>
            <a:ext cx="761976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Treat problem 1 as a regression problem, problem 2 as a classification problem. </a:t>
            </a:r>
            <a:endParaRPr dirty="0"/>
          </a:p>
        </p:txBody>
      </p:sp>
      <p:sp>
        <p:nvSpPr>
          <p:cNvPr id="429" name="CustomShape 4"/>
          <p:cNvSpPr/>
          <p:nvPr/>
        </p:nvSpPr>
        <p:spPr>
          <a:xfrm>
            <a:off x="1126080" y="5020650"/>
            <a:ext cx="6552720" cy="3646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>
                <a:solidFill>
                  <a:srgbClr val="000000"/>
                </a:solidFill>
                <a:latin typeface="Calibri" panose="020F0502020204030204"/>
              </a:rPr>
              <a:t>Treat both as regression problems. </a:t>
            </a:r>
            <a:endParaRPr lang="en-US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30" name="CustomShape 5"/>
          <p:cNvSpPr/>
          <p:nvPr/>
        </p:nvSpPr>
        <p:spPr>
          <a:xfrm>
            <a:off x="381240" y="963450"/>
            <a:ext cx="8364600" cy="25592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You’re running a company, and you want to develop learning algorithms to address each of two problems.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Problem 1: You have a large inventory of identical items.  You want to predict how many of these items will sell over the next 3 months.</a:t>
            </a: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Problem 2: You’d like software to examine individual customer accounts, and for each account decide if it has been hacked/compromised.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  <a:p>
            <a:pPr>
              <a:lnSpc>
                <a:spcPct val="100000"/>
              </a:lnSpc>
            </a:pPr>
            <a:r>
              <a:rPr lang="en-US" dirty="0">
                <a:solidFill>
                  <a:srgbClr val="000000"/>
                </a:solidFill>
                <a:latin typeface="Calibri" panose="020F0502020204030204"/>
              </a:rPr>
              <a:t>Should you treat these as classification or as regression problems?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9" name="CustomShape 1"/>
          <p:cNvSpPr/>
          <p:nvPr/>
        </p:nvSpPr>
        <p:spPr>
          <a:xfrm>
            <a:off x="3184560" y="384993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40" name="CustomShape 2"/>
          <p:cNvSpPr/>
          <p:nvPr/>
        </p:nvSpPr>
        <p:spPr>
          <a:xfrm>
            <a:off x="3868920" y="380169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41" name="CustomShape 3"/>
          <p:cNvSpPr/>
          <p:nvPr/>
        </p:nvSpPr>
        <p:spPr>
          <a:xfrm>
            <a:off x="3571560" y="423693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42" name="CustomShape 4"/>
          <p:cNvSpPr/>
          <p:nvPr/>
        </p:nvSpPr>
        <p:spPr>
          <a:xfrm>
            <a:off x="3484440" y="349749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43" name="CustomShape 5"/>
          <p:cNvSpPr/>
          <p:nvPr/>
        </p:nvSpPr>
        <p:spPr>
          <a:xfrm rot="2734200">
            <a:off x="5002560" y="3062251"/>
            <a:ext cx="390240" cy="390240"/>
          </a:xfrm>
          <a:prstGeom prst="plus">
            <a:avLst>
              <a:gd name="adj" fmla="val 46579"/>
            </a:avLst>
          </a:prstGeom>
          <a:solidFill>
            <a:srgbClr val="000000"/>
          </a:solidFill>
          <a:ln w="38160">
            <a:solidFill>
              <a:srgbClr val="FF0000"/>
            </a:solidFill>
            <a:round/>
          </a:ln>
        </p:spPr>
      </p:sp>
      <p:sp>
        <p:nvSpPr>
          <p:cNvPr id="444" name="CustomShape 6"/>
          <p:cNvSpPr/>
          <p:nvPr/>
        </p:nvSpPr>
        <p:spPr>
          <a:xfrm rot="2734200">
            <a:off x="5128200" y="2253331"/>
            <a:ext cx="390240" cy="390240"/>
          </a:xfrm>
          <a:prstGeom prst="plus">
            <a:avLst>
              <a:gd name="adj" fmla="val 46579"/>
            </a:avLst>
          </a:prstGeom>
          <a:solidFill>
            <a:srgbClr val="000000"/>
          </a:solidFill>
          <a:ln w="38160">
            <a:solidFill>
              <a:srgbClr val="FF0000"/>
            </a:solidFill>
            <a:round/>
          </a:ln>
        </p:spPr>
      </p:sp>
      <p:sp>
        <p:nvSpPr>
          <p:cNvPr id="445" name="CustomShape 7"/>
          <p:cNvSpPr/>
          <p:nvPr/>
        </p:nvSpPr>
        <p:spPr>
          <a:xfrm rot="2734200">
            <a:off x="5680440" y="2751211"/>
            <a:ext cx="390240" cy="390240"/>
          </a:xfrm>
          <a:prstGeom prst="plus">
            <a:avLst>
              <a:gd name="adj" fmla="val 46579"/>
            </a:avLst>
          </a:prstGeom>
          <a:solidFill>
            <a:srgbClr val="000000"/>
          </a:solidFill>
          <a:ln w="38160">
            <a:solidFill>
              <a:srgbClr val="FF0000"/>
            </a:solidFill>
            <a:round/>
          </a:ln>
        </p:spPr>
      </p:sp>
      <p:sp>
        <p:nvSpPr>
          <p:cNvPr id="446" name="CustomShape 8"/>
          <p:cNvSpPr/>
          <p:nvPr/>
        </p:nvSpPr>
        <p:spPr>
          <a:xfrm rot="2734200">
            <a:off x="5110560" y="2724931"/>
            <a:ext cx="390240" cy="390240"/>
          </a:xfrm>
          <a:prstGeom prst="plus">
            <a:avLst>
              <a:gd name="adj" fmla="val 46579"/>
            </a:avLst>
          </a:prstGeom>
          <a:solidFill>
            <a:srgbClr val="000000"/>
          </a:solidFill>
          <a:ln w="38160">
            <a:solidFill>
              <a:srgbClr val="FF0000"/>
            </a:solidFill>
            <a:round/>
          </a:ln>
        </p:spPr>
      </p:sp>
      <p:sp>
        <p:nvSpPr>
          <p:cNvPr id="447" name="CustomShape 9"/>
          <p:cNvSpPr/>
          <p:nvPr/>
        </p:nvSpPr>
        <p:spPr>
          <a:xfrm>
            <a:off x="4470480" y="5181571"/>
            <a:ext cx="438840" cy="57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 panose="020F0502020204030204"/>
              </a:rPr>
              <a:t>x</a:t>
            </a:r>
            <a:r>
              <a:rPr lang="en-US" sz="2800" baseline="-25000">
                <a:solidFill>
                  <a:srgbClr val="000000"/>
                </a:solidFill>
                <a:latin typeface="Calibri" panose="020F0502020204030204"/>
              </a:rPr>
              <a:t>1</a:t>
            </a:r>
            <a:endParaRPr lang="en-US" sz="2800" baseline="-250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48" name="CustomShape 10"/>
          <p:cNvSpPr/>
          <p:nvPr/>
        </p:nvSpPr>
        <p:spPr>
          <a:xfrm>
            <a:off x="2068560" y="3011131"/>
            <a:ext cx="438840" cy="57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 panose="020F0502020204030204"/>
              </a:rPr>
              <a:t>x</a:t>
            </a:r>
            <a:r>
              <a:rPr lang="en-US" sz="2800" baseline="-25000">
                <a:solidFill>
                  <a:srgbClr val="000000"/>
                </a:solidFill>
                <a:latin typeface="Calibri" panose="020F0502020204030204"/>
              </a:rPr>
              <a:t>2</a:t>
            </a:r>
            <a:endParaRPr lang="en-US" sz="2800" baseline="-250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49" name="CustomShape 11"/>
          <p:cNvSpPr/>
          <p:nvPr/>
        </p:nvSpPr>
        <p:spPr>
          <a:xfrm>
            <a:off x="2915640" y="1143091"/>
            <a:ext cx="350784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262626"/>
                </a:solidFill>
                <a:latin typeface="Calibri" panose="020F0502020204030204"/>
              </a:rPr>
              <a:t>Supervised Learning</a:t>
            </a:r>
            <a:endParaRPr lang="en-US" sz="3200">
              <a:solidFill>
                <a:srgbClr val="262626"/>
              </a:solidFill>
              <a:latin typeface="Calibri" panose="020F0502020204030204"/>
            </a:endParaRPr>
          </a:p>
        </p:txBody>
      </p:sp>
      <p:sp>
        <p:nvSpPr>
          <p:cNvPr id="450" name="CustomShape 12"/>
          <p:cNvSpPr/>
          <p:nvPr/>
        </p:nvSpPr>
        <p:spPr>
          <a:xfrm flipV="1">
            <a:off x="2733840" y="1828171"/>
            <a:ext cx="360" cy="3487320"/>
          </a:xfrm>
          <a:prstGeom prst="straightConnector1">
            <a:avLst/>
          </a:prstGeom>
          <a:noFill/>
          <a:ln w="38160">
            <a:solidFill>
              <a:srgbClr val="808080"/>
            </a:solidFill>
            <a:round/>
            <a:tailEnd type="arrow" w="med" len="med"/>
          </a:ln>
        </p:spPr>
      </p:sp>
      <p:sp>
        <p:nvSpPr>
          <p:cNvPr id="451" name="CustomShape 13"/>
          <p:cNvSpPr/>
          <p:nvPr/>
        </p:nvSpPr>
        <p:spPr>
          <a:xfrm>
            <a:off x="2543760" y="5048731"/>
            <a:ext cx="3899880" cy="360"/>
          </a:xfrm>
          <a:prstGeom prst="straightConnector1">
            <a:avLst/>
          </a:prstGeom>
          <a:noFill/>
          <a:ln w="38160">
            <a:solidFill>
              <a:srgbClr val="808080"/>
            </a:solidFill>
            <a:round/>
            <a:tailEnd type="arrow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CustomShape 1"/>
          <p:cNvSpPr/>
          <p:nvPr/>
        </p:nvSpPr>
        <p:spPr>
          <a:xfrm>
            <a:off x="3184560" y="384993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53" name="CustomShape 2"/>
          <p:cNvSpPr/>
          <p:nvPr/>
        </p:nvSpPr>
        <p:spPr>
          <a:xfrm>
            <a:off x="3868920" y="380169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54" name="CustomShape 3"/>
          <p:cNvSpPr/>
          <p:nvPr/>
        </p:nvSpPr>
        <p:spPr>
          <a:xfrm>
            <a:off x="3571560" y="423693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55" name="CustomShape 4"/>
          <p:cNvSpPr/>
          <p:nvPr/>
        </p:nvSpPr>
        <p:spPr>
          <a:xfrm>
            <a:off x="3484440" y="349749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56" name="CustomShape 5"/>
          <p:cNvSpPr/>
          <p:nvPr/>
        </p:nvSpPr>
        <p:spPr>
          <a:xfrm>
            <a:off x="5036040" y="312165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57" name="CustomShape 6"/>
          <p:cNvSpPr/>
          <p:nvPr/>
        </p:nvSpPr>
        <p:spPr>
          <a:xfrm>
            <a:off x="5150520" y="276237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58" name="CustomShape 7"/>
          <p:cNvSpPr/>
          <p:nvPr/>
        </p:nvSpPr>
        <p:spPr>
          <a:xfrm>
            <a:off x="5715000" y="279801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59" name="CustomShape 8"/>
          <p:cNvSpPr/>
          <p:nvPr/>
        </p:nvSpPr>
        <p:spPr>
          <a:xfrm>
            <a:off x="5172120" y="2305171"/>
            <a:ext cx="297360" cy="297360"/>
          </a:xfrm>
          <a:prstGeom prst="ellipse">
            <a:avLst/>
          </a:prstGeom>
          <a:noFill/>
          <a:ln w="44280">
            <a:solidFill>
              <a:srgbClr val="558ED5"/>
            </a:solidFill>
            <a:round/>
          </a:ln>
        </p:spPr>
      </p:sp>
      <p:sp>
        <p:nvSpPr>
          <p:cNvPr id="460" name="CustomShape 9"/>
          <p:cNvSpPr/>
          <p:nvPr/>
        </p:nvSpPr>
        <p:spPr>
          <a:xfrm>
            <a:off x="2537280" y="1143091"/>
            <a:ext cx="3953160" cy="57780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3200">
                <a:solidFill>
                  <a:srgbClr val="262626"/>
                </a:solidFill>
                <a:latin typeface="Calibri" panose="020F0502020204030204"/>
              </a:rPr>
              <a:t>Unsupervised Learning</a:t>
            </a:r>
            <a:endParaRPr lang="en-US" sz="3200">
              <a:solidFill>
                <a:srgbClr val="262626"/>
              </a:solidFill>
              <a:latin typeface="Calibri" panose="020F0502020204030204"/>
            </a:endParaRPr>
          </a:p>
        </p:txBody>
      </p:sp>
      <p:sp>
        <p:nvSpPr>
          <p:cNvPr id="461" name="CustomShape 10"/>
          <p:cNvSpPr/>
          <p:nvPr/>
        </p:nvSpPr>
        <p:spPr>
          <a:xfrm>
            <a:off x="4470480" y="5181571"/>
            <a:ext cx="438840" cy="57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 panose="020F0502020204030204"/>
              </a:rPr>
              <a:t>x</a:t>
            </a:r>
            <a:r>
              <a:rPr lang="en-US" sz="2800" baseline="-25000">
                <a:solidFill>
                  <a:srgbClr val="000000"/>
                </a:solidFill>
                <a:latin typeface="Calibri" panose="020F0502020204030204"/>
              </a:rPr>
              <a:t>1</a:t>
            </a:r>
            <a:endParaRPr lang="en-US" sz="2800" baseline="-250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62" name="CustomShape 11"/>
          <p:cNvSpPr/>
          <p:nvPr/>
        </p:nvSpPr>
        <p:spPr>
          <a:xfrm>
            <a:off x="2068560" y="3011131"/>
            <a:ext cx="438840" cy="575280"/>
          </a:xfrm>
          <a:prstGeom prst="rect">
            <a:avLst/>
          </a:prstGeom>
          <a:noFill/>
          <a:ln>
            <a:noFill/>
          </a:ln>
        </p:spPr>
        <p:txBody>
          <a:bodyPr wrap="none"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800">
                <a:solidFill>
                  <a:srgbClr val="000000"/>
                </a:solidFill>
                <a:latin typeface="Calibri" panose="020F0502020204030204"/>
              </a:rPr>
              <a:t>x</a:t>
            </a:r>
            <a:r>
              <a:rPr lang="en-US" sz="2800" baseline="-25000">
                <a:solidFill>
                  <a:srgbClr val="000000"/>
                </a:solidFill>
                <a:latin typeface="Calibri" panose="020F0502020204030204"/>
              </a:rPr>
              <a:t>2</a:t>
            </a:r>
            <a:endParaRPr lang="en-US" sz="2800" baseline="-25000">
              <a:solidFill>
                <a:srgbClr val="000000"/>
              </a:solidFill>
              <a:latin typeface="Calibri" panose="020F0502020204030204"/>
            </a:endParaRPr>
          </a:p>
        </p:txBody>
      </p:sp>
      <p:sp>
        <p:nvSpPr>
          <p:cNvPr id="463" name="CustomShape 12"/>
          <p:cNvSpPr/>
          <p:nvPr/>
        </p:nvSpPr>
        <p:spPr>
          <a:xfrm flipV="1">
            <a:off x="2733840" y="1828171"/>
            <a:ext cx="360" cy="3487320"/>
          </a:xfrm>
          <a:prstGeom prst="straightConnector1">
            <a:avLst/>
          </a:prstGeom>
          <a:noFill/>
          <a:ln w="38160">
            <a:solidFill>
              <a:srgbClr val="808080"/>
            </a:solidFill>
            <a:round/>
            <a:tailEnd type="arrow" w="med" len="med"/>
          </a:ln>
        </p:spPr>
      </p:sp>
      <p:sp>
        <p:nvSpPr>
          <p:cNvPr id="464" name="CustomShape 13"/>
          <p:cNvSpPr/>
          <p:nvPr/>
        </p:nvSpPr>
        <p:spPr>
          <a:xfrm>
            <a:off x="2543760" y="5048731"/>
            <a:ext cx="3899880" cy="360"/>
          </a:xfrm>
          <a:prstGeom prst="straightConnector1">
            <a:avLst/>
          </a:prstGeom>
          <a:noFill/>
          <a:ln w="38160">
            <a:solidFill>
              <a:srgbClr val="808080"/>
            </a:solidFill>
            <a:round/>
            <a:tailEnd type="arrow" w="med" len="med"/>
          </a:ln>
        </p:spPr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66" name="Picture 1"/>
          <p:cNvPicPr/>
          <p:nvPr/>
        </p:nvPicPr>
        <p:blipFill>
          <a:blip r:embed="rId1"/>
          <a:stretch>
            <a:fillRect/>
          </a:stretch>
        </p:blipFill>
        <p:spPr>
          <a:xfrm>
            <a:off x="163773" y="1187356"/>
            <a:ext cx="8980227" cy="5256276"/>
          </a:xfrm>
          <a:prstGeom prst="rect">
            <a:avLst/>
          </a:prstGeom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-92075" y="5723336"/>
            <a:ext cx="190840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 dirty="0"/>
              <a:t>[Source: Daphne </a:t>
            </a:r>
            <a:r>
              <a:rPr lang="en-US" sz="1400" dirty="0" err="1"/>
              <a:t>Koller</a:t>
            </a:r>
            <a:r>
              <a:rPr lang="en-US" sz="1400" dirty="0"/>
              <a:t>]</a:t>
            </a:r>
            <a:endParaRPr lang="en-US" sz="1400" dirty="0"/>
          </a:p>
        </p:txBody>
      </p:sp>
      <p:sp>
        <p:nvSpPr>
          <p:cNvPr id="32774" name="Text Box 17"/>
          <p:cNvSpPr txBox="1">
            <a:spLocks noChangeArrowheads="1"/>
          </p:cNvSpPr>
          <p:nvPr/>
        </p:nvSpPr>
        <p:spPr bwMode="auto">
          <a:xfrm rot="-5400000">
            <a:off x="-9769" y="2731860"/>
            <a:ext cx="83869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/>
              <a:t>Genes</a:t>
            </a:r>
            <a:endParaRPr lang="en-US" sz="2000"/>
          </a:p>
        </p:txBody>
      </p:sp>
      <p:sp>
        <p:nvSpPr>
          <p:cNvPr id="32775" name="Text Box 19"/>
          <p:cNvSpPr txBox="1">
            <a:spLocks noChangeArrowheads="1"/>
          </p:cNvSpPr>
          <p:nvPr/>
        </p:nvSpPr>
        <p:spPr bwMode="auto">
          <a:xfrm>
            <a:off x="3189289" y="4350544"/>
            <a:ext cx="119295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/>
              <a:t>Individuals</a:t>
            </a:r>
            <a:endParaRPr lang="en-US"/>
          </a:p>
        </p:txBody>
      </p:sp>
      <p:pic>
        <p:nvPicPr>
          <p:cNvPr id="18" name="Picture 17" descr="Dhh1Module-Puf3-Express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59631" y="4135441"/>
            <a:ext cx="7836963" cy="152328"/>
          </a:xfrm>
          <a:prstGeom prst="rect">
            <a:avLst/>
          </a:prstGeom>
          <a:noFill/>
        </p:spPr>
      </p:pic>
      <p:pic>
        <p:nvPicPr>
          <p:cNvPr id="22" name="Picture 21" descr="Dhh1Module-BYRM-Genes"/>
          <p:cNvPicPr>
            <a:picLocks noChangeAspect="1" noChangeArrowheads="1"/>
          </p:cNvPicPr>
          <p:nvPr/>
        </p:nvPicPr>
        <p:blipFill rotWithShape="1">
          <a:blip r:embed="rId2" cstate="print"/>
          <a:srcRect t="39035"/>
          <a:stretch>
            <a:fillRect/>
          </a:stretch>
        </p:blipFill>
        <p:spPr bwMode="auto">
          <a:xfrm>
            <a:off x="752627" y="1186859"/>
            <a:ext cx="7843966" cy="2725345"/>
          </a:xfrm>
          <a:prstGeom prst="rect">
            <a:avLst/>
          </a:prstGeom>
          <a:noFill/>
        </p:spPr>
      </p:pic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6634" y="-650795"/>
            <a:ext cx="7843966" cy="86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0" name="Picture 19" descr="Dhh1Module-Puf3-Gen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626" y="3937154"/>
            <a:ext cx="7841631" cy="151014"/>
          </a:xfrm>
          <a:prstGeom prst="rect">
            <a:avLst/>
          </a:prstGeom>
          <a:noFill/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2" name="Text Box 6"/>
          <p:cNvSpPr txBox="1">
            <a:spLocks noChangeArrowheads="1"/>
          </p:cNvSpPr>
          <p:nvPr/>
        </p:nvSpPr>
        <p:spPr bwMode="auto">
          <a:xfrm>
            <a:off x="-92075" y="5723336"/>
            <a:ext cx="1908408" cy="307777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1400" dirty="0"/>
              <a:t>[Source: Daphne </a:t>
            </a:r>
            <a:r>
              <a:rPr lang="en-US" sz="1400" dirty="0" err="1"/>
              <a:t>Koller</a:t>
            </a:r>
            <a:r>
              <a:rPr lang="en-US" sz="1400" dirty="0"/>
              <a:t>]</a:t>
            </a:r>
            <a:endParaRPr lang="en-US" sz="1400" dirty="0"/>
          </a:p>
        </p:txBody>
      </p:sp>
      <p:sp>
        <p:nvSpPr>
          <p:cNvPr id="32774" name="Text Box 17"/>
          <p:cNvSpPr txBox="1">
            <a:spLocks noChangeArrowheads="1"/>
          </p:cNvSpPr>
          <p:nvPr/>
        </p:nvSpPr>
        <p:spPr bwMode="auto">
          <a:xfrm rot="-5400000">
            <a:off x="-9769" y="2731860"/>
            <a:ext cx="838691" cy="400110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 sz="2000"/>
              <a:t>Genes</a:t>
            </a:r>
            <a:endParaRPr lang="en-US" sz="2000"/>
          </a:p>
        </p:txBody>
      </p:sp>
      <p:sp>
        <p:nvSpPr>
          <p:cNvPr id="32775" name="Text Box 19"/>
          <p:cNvSpPr txBox="1">
            <a:spLocks noChangeArrowheads="1"/>
          </p:cNvSpPr>
          <p:nvPr/>
        </p:nvSpPr>
        <p:spPr bwMode="auto">
          <a:xfrm>
            <a:off x="3189289" y="4350544"/>
            <a:ext cx="1192955" cy="36933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wrap="none">
            <a:spAutoFit/>
          </a:bodyPr>
          <a:lstStyle/>
          <a:p>
            <a:r>
              <a:rPr lang="en-US"/>
              <a:t>Individuals</a:t>
            </a:r>
            <a:endParaRPr lang="en-US"/>
          </a:p>
        </p:txBody>
      </p:sp>
      <p:pic>
        <p:nvPicPr>
          <p:cNvPr id="18" name="Picture 17" descr="Dhh1Module-Puf3-Express"/>
          <p:cNvPicPr>
            <a:picLocks noChangeArrowheads="1"/>
          </p:cNvPicPr>
          <p:nvPr/>
        </p:nvPicPr>
        <p:blipFill>
          <a:blip r:embed="rId1" cstate="print"/>
          <a:srcRect/>
          <a:stretch>
            <a:fillRect/>
          </a:stretch>
        </p:blipFill>
        <p:spPr bwMode="auto">
          <a:xfrm>
            <a:off x="759631" y="4135441"/>
            <a:ext cx="7836963" cy="152328"/>
          </a:xfrm>
          <a:prstGeom prst="rect">
            <a:avLst/>
          </a:prstGeom>
          <a:noFill/>
        </p:spPr>
      </p:pic>
      <p:pic>
        <p:nvPicPr>
          <p:cNvPr id="22" name="Picture 21" descr="Dhh1Module-BYRM-Genes"/>
          <p:cNvPicPr>
            <a:picLocks noChangeAspect="1" noChangeArrowheads="1"/>
          </p:cNvPicPr>
          <p:nvPr/>
        </p:nvPicPr>
        <p:blipFill rotWithShape="1">
          <a:blip r:embed="rId2" cstate="print"/>
          <a:srcRect t="39035"/>
          <a:stretch>
            <a:fillRect/>
          </a:stretch>
        </p:blipFill>
        <p:spPr bwMode="auto">
          <a:xfrm>
            <a:off x="752627" y="1186859"/>
            <a:ext cx="7843966" cy="2725345"/>
          </a:xfrm>
          <a:prstGeom prst="rect">
            <a:avLst/>
          </a:prstGeom>
          <a:noFill/>
        </p:spPr>
      </p:pic>
      <p:sp>
        <p:nvSpPr>
          <p:cNvPr id="23" name="Rectangle 22"/>
          <p:cNvSpPr>
            <a:spLocks noChangeArrowheads="1"/>
          </p:cNvSpPr>
          <p:nvPr/>
        </p:nvSpPr>
        <p:spPr bwMode="auto">
          <a:xfrm>
            <a:off x="766634" y="-650795"/>
            <a:ext cx="7843966" cy="86638"/>
          </a:xfrm>
          <a:prstGeom prst="rect">
            <a:avLst/>
          </a:prstGeom>
          <a:solidFill>
            <a:schemeClr val="bg1"/>
          </a:solidFill>
          <a:ln w="9525">
            <a:noFill/>
            <a:miter lim="800000"/>
          </a:ln>
          <a:effectLst/>
        </p:spPr>
        <p:txBody>
          <a:bodyPr wrap="none" anchor="ctr"/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 latinLnBrk="1">
              <a:spcBef>
                <a:spcPct val="0"/>
              </a:spcBef>
              <a:spcAft>
                <a:spcPct val="0"/>
              </a:spcAft>
            </a:pPr>
            <a:endParaRPr kumimoji="1" lang="en-US" b="1">
              <a:solidFill>
                <a:srgbClr val="000000"/>
              </a:solidFill>
              <a:cs typeface="Arial" panose="020B0604020202020204" pitchFamily="34" charset="0"/>
            </a:endParaRPr>
          </a:p>
        </p:txBody>
      </p:sp>
      <p:pic>
        <p:nvPicPr>
          <p:cNvPr id="20" name="Picture 19" descr="Dhh1Module-Puf3-Geno"/>
          <p:cNvPicPr>
            <a:picLocks noChangeArrowheads="1"/>
          </p:cNvPicPr>
          <p:nvPr/>
        </p:nvPicPr>
        <p:blipFill>
          <a:blip r:embed="rId3" cstate="print"/>
          <a:srcRect/>
          <a:stretch>
            <a:fillRect/>
          </a:stretch>
        </p:blipFill>
        <p:spPr bwMode="auto">
          <a:xfrm>
            <a:off x="752626" y="3937154"/>
            <a:ext cx="7841631" cy="151014"/>
          </a:xfrm>
          <a:prstGeom prst="rect">
            <a:avLst/>
          </a:prstGeom>
          <a:noFill/>
        </p:spPr>
      </p:pic>
      <p:sp>
        <p:nvSpPr>
          <p:cNvPr id="2" name="Left Brace 1"/>
          <p:cNvSpPr/>
          <p:nvPr/>
        </p:nvSpPr>
        <p:spPr>
          <a:xfrm rot="5400000">
            <a:off x="1054732" y="740603"/>
            <a:ext cx="146935" cy="723130"/>
          </a:xfrm>
          <a:prstGeom prst="leftBrace">
            <a:avLst>
              <a:gd name="adj1" fmla="val 28861"/>
              <a:gd name="adj2" fmla="val 5073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/>
          <p:cNvSpPr/>
          <p:nvPr/>
        </p:nvSpPr>
        <p:spPr>
          <a:xfrm rot="5400000">
            <a:off x="1700116" y="818352"/>
            <a:ext cx="146935" cy="567635"/>
          </a:xfrm>
          <a:prstGeom prst="leftBrace">
            <a:avLst>
              <a:gd name="adj1" fmla="val 28861"/>
              <a:gd name="adj2" fmla="val 5073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Left Brace 12"/>
          <p:cNvSpPr/>
          <p:nvPr/>
        </p:nvSpPr>
        <p:spPr>
          <a:xfrm rot="5400000">
            <a:off x="2267751" y="817668"/>
            <a:ext cx="146935" cy="567635"/>
          </a:xfrm>
          <a:prstGeom prst="leftBrace">
            <a:avLst>
              <a:gd name="adj1" fmla="val 28861"/>
              <a:gd name="adj2" fmla="val 5073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Left Brace 13"/>
          <p:cNvSpPr/>
          <p:nvPr/>
        </p:nvSpPr>
        <p:spPr>
          <a:xfrm rot="5400000">
            <a:off x="2877350" y="775703"/>
            <a:ext cx="146935" cy="651565"/>
          </a:xfrm>
          <a:prstGeom prst="leftBrace">
            <a:avLst>
              <a:gd name="adj1" fmla="val 28861"/>
              <a:gd name="adj2" fmla="val 5073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Left Brace 14"/>
          <p:cNvSpPr/>
          <p:nvPr/>
        </p:nvSpPr>
        <p:spPr>
          <a:xfrm rot="5400000">
            <a:off x="3736532" y="568085"/>
            <a:ext cx="146935" cy="1066801"/>
          </a:xfrm>
          <a:prstGeom prst="leftBrace">
            <a:avLst>
              <a:gd name="adj1" fmla="val 28861"/>
              <a:gd name="adj2" fmla="val 5073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Left Brace 15"/>
          <p:cNvSpPr/>
          <p:nvPr/>
        </p:nvSpPr>
        <p:spPr>
          <a:xfrm rot="5400000">
            <a:off x="4765233" y="606184"/>
            <a:ext cx="146935" cy="990600"/>
          </a:xfrm>
          <a:prstGeom prst="leftBrace">
            <a:avLst>
              <a:gd name="adj1" fmla="val 28861"/>
              <a:gd name="adj2" fmla="val 5073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Left Brace 16"/>
          <p:cNvSpPr/>
          <p:nvPr/>
        </p:nvSpPr>
        <p:spPr>
          <a:xfrm rot="5400000">
            <a:off x="5988007" y="381157"/>
            <a:ext cx="146935" cy="1440656"/>
          </a:xfrm>
          <a:prstGeom prst="leftBrace">
            <a:avLst>
              <a:gd name="adj1" fmla="val 28861"/>
              <a:gd name="adj2" fmla="val 5073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Left Brace 20"/>
          <p:cNvSpPr/>
          <p:nvPr/>
        </p:nvSpPr>
        <p:spPr>
          <a:xfrm rot="5400000">
            <a:off x="7614562" y="195942"/>
            <a:ext cx="146935" cy="1812457"/>
          </a:xfrm>
          <a:prstGeom prst="leftBrace">
            <a:avLst>
              <a:gd name="adj1" fmla="val 28861"/>
              <a:gd name="adj2" fmla="val 50735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5" name="CustomShape 1"/>
          <p:cNvSpPr/>
          <p:nvPr/>
        </p:nvSpPr>
        <p:spPr>
          <a:xfrm>
            <a:off x="600120" y="1466821"/>
            <a:ext cx="8229240" cy="91404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Of the following examples, which would you address using an </a:t>
            </a:r>
            <a:r>
              <a:rPr lang="en-US" sz="2400" u="sng" dirty="0">
                <a:solidFill>
                  <a:srgbClr val="000000"/>
                </a:solidFill>
                <a:latin typeface="Calibri" panose="020F0502020204030204"/>
              </a:rPr>
              <a:t>unsupervised</a:t>
            </a:r>
            <a:r>
              <a:rPr lang="en-US" sz="2400" dirty="0">
                <a:solidFill>
                  <a:srgbClr val="000000"/>
                </a:solidFill>
                <a:latin typeface="Calibri" panose="020F0502020204030204"/>
              </a:rPr>
              <a:t> learning algorithm?  (Check all that apply.) </a:t>
            </a:r>
            <a:endParaRPr dirty="0"/>
          </a:p>
          <a:p>
            <a:pPr>
              <a:lnSpc>
                <a:spcPct val="100000"/>
              </a:lnSpc>
            </a:pPr>
            <a:endParaRPr dirty="0"/>
          </a:p>
        </p:txBody>
      </p:sp>
      <p:sp>
        <p:nvSpPr>
          <p:cNvPr id="596" name="CustomShape 2"/>
          <p:cNvSpPr/>
          <p:nvPr/>
        </p:nvSpPr>
        <p:spPr>
          <a:xfrm>
            <a:off x="1324080" y="3886291"/>
            <a:ext cx="7515000" cy="70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Given a database of customer data, automatically discover market segments and group customers into different market segments. </a:t>
            </a:r>
            <a:endParaRPr dirty="0"/>
          </a:p>
        </p:txBody>
      </p:sp>
      <p:sp>
        <p:nvSpPr>
          <p:cNvPr id="597" name="CustomShape 3"/>
          <p:cNvSpPr/>
          <p:nvPr/>
        </p:nvSpPr>
        <p:spPr>
          <a:xfrm>
            <a:off x="1324080" y="2666971"/>
            <a:ext cx="6781320" cy="39528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Given email labeled as spam/not spam, learn a spam filter.</a:t>
            </a:r>
            <a:endParaRPr dirty="0"/>
          </a:p>
        </p:txBody>
      </p:sp>
      <p:sp>
        <p:nvSpPr>
          <p:cNvPr id="598" name="CustomShape 4"/>
          <p:cNvSpPr/>
          <p:nvPr/>
        </p:nvSpPr>
        <p:spPr>
          <a:xfrm>
            <a:off x="1324080" y="3181411"/>
            <a:ext cx="6933960" cy="70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Given a set of news articles found on the web, group them into set of articles about the same story. </a:t>
            </a:r>
            <a:endParaRPr dirty="0"/>
          </a:p>
        </p:txBody>
      </p:sp>
      <p:sp>
        <p:nvSpPr>
          <p:cNvPr id="599" name="CustomShape 5"/>
          <p:cNvSpPr/>
          <p:nvPr/>
        </p:nvSpPr>
        <p:spPr>
          <a:xfrm>
            <a:off x="1324080" y="4589731"/>
            <a:ext cx="7162560" cy="700200"/>
          </a:xfrm>
          <a:prstGeom prst="rect">
            <a:avLst/>
          </a:prstGeom>
          <a:noFill/>
          <a:ln>
            <a:noFill/>
          </a:ln>
        </p:spPr>
        <p:txBody>
          <a:bodyPr lIns="90000" tIns="45000" rIns="90000" bIns="45000"/>
          <a:lstStyle/>
          <a:p>
            <a:pPr>
              <a:lnSpc>
                <a:spcPct val="100000"/>
              </a:lnSpc>
            </a:pPr>
            <a:r>
              <a:rPr lang="en-US" sz="2000" dirty="0">
                <a:solidFill>
                  <a:srgbClr val="000000"/>
                </a:solidFill>
                <a:latin typeface="Calibri" panose="020F0502020204030204"/>
              </a:rPr>
              <a:t>Given a dataset of patients diagnosed as either having diabetes or not, learn to classify new patients as having diabetes or not. 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1" name="TextShape 1"/>
          <p:cNvSpPr txBox="1"/>
          <p:nvPr/>
        </p:nvSpPr>
        <p:spPr>
          <a:xfrm>
            <a:off x="457200" y="1063171"/>
            <a:ext cx="8229240" cy="856800"/>
          </a:xfrm>
          <a:prstGeom prst="rect">
            <a:avLst/>
          </a:prstGeom>
        </p:spPr>
        <p:txBody>
          <a:bodyPr anchor="ctr"/>
          <a:lstStyle/>
          <a:p>
            <a:r>
              <a:rPr lang="en-US" altLang="zh-CN" sz="5400" dirty="0">
                <a:latin typeface="Calibri" panose="020F0502020204030204"/>
              </a:rPr>
              <a:t>Reference</a:t>
            </a:r>
            <a:endParaRPr lang="en-US" altLang="zh-CN" sz="5400" dirty="0">
              <a:latin typeface="Calibri" panose="020F0502020204030204"/>
            </a:endParaRPr>
          </a:p>
        </p:txBody>
      </p:sp>
      <p:pic>
        <p:nvPicPr>
          <p:cNvPr id="603" name="图片 602"/>
          <p:cNvPicPr/>
          <p:nvPr/>
        </p:nvPicPr>
        <p:blipFill>
          <a:blip r:embed="rId1"/>
          <a:stretch>
            <a:fillRect/>
          </a:stretch>
        </p:blipFill>
        <p:spPr>
          <a:xfrm>
            <a:off x="6531910" y="1919696"/>
            <a:ext cx="2715840" cy="3661560"/>
          </a:xfrm>
          <a:prstGeom prst="rect">
            <a:avLst/>
          </a:prstGeom>
          <a:ln>
            <a:noFill/>
          </a:ln>
        </p:spPr>
      </p:pic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360" y="2120900"/>
            <a:ext cx="2558415" cy="3641725"/>
          </a:xfrm>
          <a:prstGeom prst="rect">
            <a:avLst/>
          </a:prstGeom>
        </p:spPr>
      </p:pic>
      <p:pic>
        <p:nvPicPr>
          <p:cNvPr id="4" name="图片 3" descr="59993c3cN3cea10f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94000" y="2164080"/>
            <a:ext cx="3554730" cy="355473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0" y="1057866"/>
            <a:ext cx="9144000" cy="5043209"/>
          </a:xfrm>
          <a:prstGeom prst="rect">
            <a:avLst/>
          </a:prstGeom>
        </p:spPr>
      </p:pic>
      <p:pic>
        <p:nvPicPr>
          <p:cNvPr id="2" name="图片 1" descr="吴恩达课题首页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67535" y="-635"/>
            <a:ext cx="7181850" cy="673227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>
          <a:xfrm>
            <a:off x="0" y="850901"/>
            <a:ext cx="9144000" cy="1325563"/>
          </a:xfrm>
        </p:spPr>
        <p:txBody>
          <a:bodyPr/>
          <a:lstStyle/>
          <a:p>
            <a:pPr algn="ctr" eaLnBrk="1" hangingPunct="1"/>
            <a:r>
              <a:rPr lang="zh-CN" altLang="en-US" sz="3600" dirty="0"/>
              <a:t>情感计算与先进智能机器</a:t>
            </a:r>
            <a:br>
              <a:rPr lang="en-US" altLang="zh-CN" sz="3600" dirty="0"/>
            </a:br>
            <a:r>
              <a:rPr lang="zh-CN" altLang="en-US" sz="3600" dirty="0"/>
              <a:t>安徽省重点实验室</a:t>
            </a:r>
            <a:endParaRPr lang="zh-CN" altLang="en-US" sz="3600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63737" y="2225359"/>
            <a:ext cx="5217795" cy="3913347"/>
          </a:xfrm>
          <a:prstGeom prst="rect">
            <a:avLst/>
          </a:prstGeom>
        </p:spPr>
      </p:pic>
      <p:sp>
        <p:nvSpPr>
          <p:cNvPr id="8" name="Rectangle 2"/>
          <p:cNvSpPr txBox="1">
            <a:spLocks noChangeArrowheads="1"/>
          </p:cNvSpPr>
          <p:nvPr/>
        </p:nvSpPr>
        <p:spPr>
          <a:xfrm>
            <a:off x="95250" y="5760881"/>
            <a:ext cx="91440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zh-CN" altLang="en-US" sz="4000" dirty="0"/>
              <a:t>人工智能</a:t>
            </a:r>
            <a:r>
              <a:rPr lang="en-US" altLang="zh-CN" sz="4000" dirty="0"/>
              <a:t>+</a:t>
            </a:r>
            <a:r>
              <a:rPr lang="zh-CN" altLang="en-US" sz="4000" dirty="0"/>
              <a:t>人机融合</a:t>
            </a:r>
            <a:endParaRPr lang="zh-CN" altLang="en-US" sz="4000" dirty="0"/>
          </a:p>
        </p:txBody>
      </p:sp>
      <p:sp>
        <p:nvSpPr>
          <p:cNvPr id="2" name="标题 1"/>
          <p:cNvSpPr>
            <a:spLocks noGrp="1"/>
          </p:cNvSpPr>
          <p:nvPr/>
        </p:nvSpPr>
        <p:spPr>
          <a:xfrm>
            <a:off x="160655" y="77075"/>
            <a:ext cx="8229240" cy="1142880"/>
          </a:xfrm>
          <a:prstGeom prst="rect">
            <a:avLst/>
          </a:prstGeom>
        </p:spPr>
        <p:txBody>
          <a:bodyPr vert="horz" lIns="0" tIns="0" rIns="0" bIns="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kumimoji="1" lang="zh-CN" altLang="en-US" dirty="0"/>
              <a:t>与本部合作：</a:t>
            </a:r>
            <a:endParaRPr kumimoji="1" lang="zh-CN" altLang="en-US" dirty="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P@MRZCT7_RKSBS8ZZHR1D~N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1430" y="33655"/>
            <a:ext cx="7127875" cy="4056380"/>
          </a:xfrm>
          <a:prstGeom prst="rect">
            <a:avLst/>
          </a:prstGeom>
        </p:spPr>
      </p:pic>
      <p:pic>
        <p:nvPicPr>
          <p:cNvPr id="5" name="图片 4" descr="FPIN78[LYRNF6WA01(B8QG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6835" y="33655"/>
            <a:ext cx="2713355" cy="6811645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大牛关系2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885190" y="1009015"/>
            <a:ext cx="7373620" cy="559943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459740" y="332105"/>
            <a:ext cx="48056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p>
            <a:r>
              <a:rPr lang="zh-CN" altLang="en-US" sz="2800"/>
              <a:t>机器学习和人工智能的大牛们</a:t>
            </a:r>
            <a:endParaRPr lang="zh-CN" altLang="en-US" sz="280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5" name="TextShape 1"/>
          <p:cNvSpPr txBox="1"/>
          <p:nvPr/>
        </p:nvSpPr>
        <p:spPr>
          <a:xfrm>
            <a:off x="306729" y="540200"/>
            <a:ext cx="8229240" cy="856800"/>
          </a:xfrm>
          <a:prstGeom prst="rect">
            <a:avLst/>
          </a:prstGeom>
        </p:spPr>
        <p:txBody>
          <a:bodyPr lIns="0" tIns="0" rIns="0" bIns="0" anchor="ctr"/>
          <a:lstStyle/>
          <a:p>
            <a:r>
              <a:rPr lang="zh-CN" altLang="en-US" sz="5400" dirty="0">
                <a:latin typeface="Calibri" panose="020F0502020204030204"/>
              </a:rPr>
              <a:t>上课方式</a:t>
            </a:r>
            <a:endParaRPr sz="5400" dirty="0">
              <a:latin typeface="Calibri" panose="020F0502020204030204"/>
            </a:endParaRPr>
          </a:p>
        </p:txBody>
      </p:sp>
      <p:graphicFrame>
        <p:nvGraphicFramePr>
          <p:cNvPr id="2" name="图示 1"/>
          <p:cNvGraphicFramePr/>
          <p:nvPr/>
        </p:nvGraphicFramePr>
        <p:xfrm>
          <a:off x="271145" y="1228143"/>
          <a:ext cx="8126963" cy="408123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1" r:lo="rId2" r:qs="rId3" r:cs="rId4"/>
          </a:graphicData>
        </a:graphic>
      </p:graphicFrame>
      <p:graphicFrame>
        <p:nvGraphicFramePr>
          <p:cNvPr id="5" name="图示 4"/>
          <p:cNvGraphicFramePr/>
          <p:nvPr/>
        </p:nvGraphicFramePr>
        <p:xfrm>
          <a:off x="1373505" y="3611880"/>
          <a:ext cx="6096000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6" r:lo="rId7" r:qs="rId8" r:cs="rId9"/>
          </a:graphicData>
        </a:graphic>
      </p:graphicFrame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学习资源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CN" dirty="0"/>
              <a:t>QQ</a:t>
            </a:r>
            <a:r>
              <a:rPr lang="zh-CN" altLang="en-US" dirty="0"/>
              <a:t>群：</a:t>
            </a:r>
            <a:r>
              <a:rPr lang="en-US" altLang="zh-CN" dirty="0"/>
              <a:t>672187437</a:t>
            </a:r>
            <a:endParaRPr lang="cs-CZ" altLang="zh-CN" dirty="0"/>
          </a:p>
          <a:p>
            <a:pPr lvl="1"/>
            <a:r>
              <a:rPr lang="zh-CN" altLang="en-US" dirty="0"/>
              <a:t>交流，讨论，反馈，问题，分享</a:t>
            </a:r>
            <a:endParaRPr lang="en-US" altLang="zh-CN" dirty="0"/>
          </a:p>
          <a:p>
            <a:r>
              <a:rPr lang="en-US" altLang="zh-CN" dirty="0">
                <a:hlinkClick r:id="rId1"/>
              </a:rPr>
              <a:t>https://www.coursera.org/learn/machine-learning/</a:t>
            </a:r>
            <a:endParaRPr lang="en-US" altLang="zh-CN" dirty="0"/>
          </a:p>
          <a:p>
            <a:pPr lvl="1"/>
            <a:r>
              <a:rPr lang="zh-CN" altLang="en-US" dirty="0"/>
              <a:t>在线学习，题目和工程</a:t>
            </a:r>
            <a:endParaRPr lang="en-US" altLang="zh-CN" dirty="0"/>
          </a:p>
          <a:p>
            <a:r>
              <a:rPr lang="zh-CN" altLang="en-US" dirty="0"/>
              <a:t>离线内容</a:t>
            </a:r>
            <a:endParaRPr lang="en-US" altLang="zh-CN" dirty="0"/>
          </a:p>
          <a:p>
            <a:pPr lvl="1"/>
            <a:r>
              <a:rPr lang="zh-CN" altLang="en-US" dirty="0"/>
              <a:t>链接</a:t>
            </a:r>
            <a:r>
              <a:rPr lang="en-US" altLang="zh-CN" dirty="0"/>
              <a:t>:http://</a:t>
            </a:r>
            <a:r>
              <a:rPr lang="en-US" altLang="zh-CN" dirty="0" err="1"/>
              <a:t>pan.baidu.com</a:t>
            </a:r>
            <a:r>
              <a:rPr lang="en-US" altLang="zh-CN" dirty="0"/>
              <a:t>/s/1jGvfxvo </a:t>
            </a:r>
            <a:r>
              <a:rPr lang="zh-CN" altLang="en-US" dirty="0"/>
              <a:t>密码</a:t>
            </a:r>
            <a:r>
              <a:rPr lang="en-US" altLang="zh-CN" dirty="0"/>
              <a:t>:yu4p</a:t>
            </a:r>
            <a:endParaRPr lang="zh-CN" altLang="en-US" dirty="0"/>
          </a:p>
        </p:txBody>
      </p:sp>
      <p:pic>
        <p:nvPicPr>
          <p:cNvPr id="4" name="图片 3" descr="C:\Users\Jian Liu\Desktop\机器学习课程\课程图片\群号分享.png群号分享"/>
          <p:cNvPicPr>
            <a:picLocks noChangeAspect="1"/>
          </p:cNvPicPr>
          <p:nvPr/>
        </p:nvPicPr>
        <p:blipFill>
          <a:blip r:embed="rId2"/>
          <a:srcRect/>
          <a:stretch>
            <a:fillRect/>
          </a:stretch>
        </p:blipFill>
        <p:spPr>
          <a:xfrm>
            <a:off x="6391275" y="102870"/>
            <a:ext cx="2110740" cy="268605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45626" y="638047"/>
            <a:ext cx="8229240" cy="857160"/>
          </a:xfrm>
        </p:spPr>
        <p:txBody>
          <a:bodyPr/>
          <a:lstStyle/>
          <a:p>
            <a:r>
              <a:rPr lang="zh-CN" altLang="en-US" dirty="0"/>
              <a:t>上课方式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445626" y="2516275"/>
            <a:ext cx="8229240" cy="3394440"/>
          </a:xfrm>
        </p:spPr>
        <p:txBody>
          <a:bodyPr/>
          <a:lstStyle/>
          <a:p>
            <a:r>
              <a:rPr lang="en-US" altLang="en-US" dirty="0"/>
              <a:t>6-10</a:t>
            </a:r>
            <a:r>
              <a:rPr lang="zh-CN" altLang="en-US" dirty="0"/>
              <a:t>人一组</a:t>
            </a:r>
            <a:endParaRPr lang="en-US" altLang="zh-CN" dirty="0"/>
          </a:p>
          <a:p>
            <a:r>
              <a:rPr lang="en-US" altLang="zh-CN" dirty="0"/>
              <a:t>(1)</a:t>
            </a:r>
            <a:r>
              <a:rPr lang="zh-CN" altLang="en-US" dirty="0"/>
              <a:t>内容串讲</a:t>
            </a:r>
            <a:endParaRPr lang="en-US" altLang="zh-CN" dirty="0"/>
          </a:p>
          <a:p>
            <a:r>
              <a:rPr lang="zh-CN" altLang="en-US" sz="2000" dirty="0"/>
              <a:t>老师负责讲解内容，</a:t>
            </a:r>
            <a:endParaRPr lang="en-US" altLang="zh-CN" sz="2000" dirty="0"/>
          </a:p>
          <a:p>
            <a:r>
              <a:rPr lang="zh-CN" altLang="en-US" sz="2000" dirty="0"/>
              <a:t>学生主动申请可以讲解部分内容</a:t>
            </a:r>
            <a:endParaRPr lang="en-US" altLang="zh-CN" sz="2000" dirty="0"/>
          </a:p>
          <a:p>
            <a:r>
              <a:rPr lang="en-US" altLang="zh-CN" dirty="0"/>
              <a:t>(2)</a:t>
            </a:r>
            <a:r>
              <a:rPr lang="zh-CN" altLang="en-US" dirty="0"/>
              <a:t>问题、工程讲解</a:t>
            </a:r>
            <a:endParaRPr lang="en-US" altLang="zh-CN" dirty="0"/>
          </a:p>
          <a:p>
            <a:r>
              <a:rPr lang="zh-CN" altLang="en-US" sz="2000" dirty="0"/>
              <a:t> 随机抽组，或主动报名</a:t>
            </a:r>
            <a:endParaRPr lang="en-US" altLang="zh-CN" sz="2000" dirty="0"/>
          </a:p>
          <a:p>
            <a:r>
              <a:rPr lang="en-US" altLang="zh-CN" sz="2000" dirty="0"/>
              <a:t> </a:t>
            </a:r>
            <a:r>
              <a:rPr lang="zh-CN" altLang="en-US" sz="2000" dirty="0"/>
              <a:t>每组成员共同参与讲解补充</a:t>
            </a:r>
            <a:endParaRPr lang="en-US" altLang="zh-CN" sz="2000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5425205" y="638047"/>
            <a:ext cx="3718793" cy="2604969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25205" y="3722146"/>
            <a:ext cx="3718794" cy="2727358"/>
          </a:xfrm>
          <a:prstGeom prst="rect">
            <a:avLst/>
          </a:prstGeom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课程内容</a:t>
            </a:r>
            <a:endParaRPr lang="zh-CN" altLang="en-US" dirty="0"/>
          </a:p>
        </p:txBody>
      </p:sp>
      <p:graphicFrame>
        <p:nvGraphicFramePr>
          <p:cNvPr id="4" name="表格 3"/>
          <p:cNvGraphicFramePr>
            <a:graphicFrameLocks noGrp="1"/>
          </p:cNvGraphicFramePr>
          <p:nvPr/>
        </p:nvGraphicFramePr>
        <p:xfrm>
          <a:off x="1281430" y="1417320"/>
          <a:ext cx="6579870" cy="496189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91515"/>
                <a:gridCol w="5888355"/>
              </a:tblGrid>
              <a:tr h="791210">
                <a:tc rowSpan="8">
                  <a:txBody>
                    <a:bodyPr/>
                    <a:lstStyle/>
                    <a:p>
                      <a:endParaRPr lang="zh-CN" altLang="en-US" sz="13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二、一元线性回归（第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1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周）</a:t>
                      </a:r>
                      <a:endParaRPr lang="zh-CN" altLang="zh-CN" sz="1900" b="1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三、线性代数回顾（可选）</a:t>
                      </a:r>
                      <a:endParaRPr lang="zh-CN" altLang="zh-CN" sz="1900" b="1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79057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en-US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四、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多变量线性回归（第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2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周）</a:t>
                      </a:r>
                      <a:endParaRPr lang="zh-CN" altLang="zh-CN" sz="1900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五、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Octave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教程（</a:t>
                      </a:r>
                      <a:r>
                        <a:rPr lang="zh-CN" altLang="en-US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可选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）</a:t>
                      </a:r>
                      <a:endParaRPr lang="zh-CN" altLang="zh-CN" sz="1900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79121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六、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Logistic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回归（第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3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周）</a:t>
                      </a:r>
                      <a:endParaRPr lang="zh-CN" altLang="zh-CN" sz="1900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七、正则化（第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3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周）</a:t>
                      </a:r>
                      <a:endParaRPr lang="zh-CN" altLang="zh-CN" sz="1900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44958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八、神经网络：表述（第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4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周）</a:t>
                      </a:r>
                      <a:endParaRPr lang="zh-CN" altLang="zh-CN" sz="1900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44958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九、神经网络的学习（第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5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周）</a:t>
                      </a:r>
                      <a:endParaRPr lang="zh-CN" altLang="zh-CN" sz="1900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448945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十、应用机器学习的建议（第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6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周）</a:t>
                      </a:r>
                      <a:endParaRPr lang="zh-CN" altLang="zh-CN" sz="1900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44958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十一、机器学习系统的设计（第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6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周）</a:t>
                      </a:r>
                      <a:endParaRPr lang="zh-CN" altLang="zh-CN" sz="1900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  <a:tr h="791210">
                <a:tc vMerge="1">
                  <a:tcPr/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十二、支持向量机（第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7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周）</a:t>
                      </a:r>
                      <a:endParaRPr lang="en-US" altLang="zh-CN" sz="1900" b="1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  <a:p>
                      <a:pPr marL="0" marR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defRPr/>
                      </a:pP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十三、聚类（第</a:t>
                      </a:r>
                      <a:r>
                        <a:rPr lang="en-US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8</a:t>
                      </a:r>
                      <a:r>
                        <a:rPr lang="zh-CN" altLang="zh-CN" sz="1900" b="1" kern="1200" dirty="0">
                          <a:solidFill>
                            <a:schemeClr val="tx1"/>
                          </a:solidFill>
                          <a:effectLst/>
                          <a:latin typeface="楷体" panose="02010609060101010101" pitchFamily="49" charset="-122"/>
                          <a:ea typeface="楷体" panose="02010609060101010101" pitchFamily="49" charset="-122"/>
                          <a:cs typeface="+mn-cs"/>
                        </a:rPr>
                        <a:t>周）</a:t>
                      </a:r>
                      <a:endParaRPr lang="zh-CN" altLang="zh-CN" sz="1900" kern="1200" dirty="0">
                        <a:solidFill>
                          <a:schemeClr val="tx1"/>
                        </a:solidFill>
                        <a:effectLst/>
                        <a:latin typeface="楷体" panose="02010609060101010101" pitchFamily="49" charset="-122"/>
                        <a:ea typeface="楷体" panose="02010609060101010101" pitchFamily="49" charset="-122"/>
                        <a:cs typeface="+mn-cs"/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Examination</a:t>
            </a:r>
            <a:r>
              <a:rPr lang="zh-CN" altLang="en-US" dirty="0"/>
              <a:t>（与教务协商）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457200" y="2458202"/>
            <a:ext cx="8229240" cy="1142880"/>
          </a:xfrm>
        </p:spPr>
        <p:txBody>
          <a:bodyPr>
            <a:noAutofit/>
          </a:bodyPr>
          <a:lstStyle/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平时成绩   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15%   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出勤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课堂演讲   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15%   </a:t>
            </a:r>
            <a:r>
              <a:rPr 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演讲水平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作业撰写   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15%   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测验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+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每周习题</a:t>
            </a:r>
            <a:endParaRPr lang="en-US" altLang="zh-CN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sz="4000" dirty="0">
                <a:latin typeface="楷体" panose="02010609060101010101" pitchFamily="49" charset="-122"/>
                <a:ea typeface="楷体" panose="02010609060101010101" pitchFamily="49" charset="-122"/>
              </a:rPr>
              <a:t>课堂测试   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15%   </a:t>
            </a:r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  <a:sym typeface="+mn-ea"/>
              </a:rPr>
              <a:t>在线学习备份</a:t>
            </a:r>
            <a:endParaRPr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  <a:p>
            <a:r>
              <a:rPr lang="zh-CN" altLang="en-US" sz="4000" dirty="0">
                <a:latin typeface="楷体" panose="02010609060101010101" pitchFamily="49" charset="-122"/>
                <a:ea typeface="楷体" panose="02010609060101010101" pitchFamily="49" charset="-122"/>
              </a:rPr>
              <a:t>期末报告   </a:t>
            </a:r>
            <a:r>
              <a:rPr lang="en-US" altLang="zh-CN" sz="4000" dirty="0">
                <a:latin typeface="楷体" panose="02010609060101010101" pitchFamily="49" charset="-122"/>
                <a:ea typeface="楷体" panose="02010609060101010101" pitchFamily="49" charset="-122"/>
              </a:rPr>
              <a:t>40%   </a:t>
            </a:r>
            <a:endParaRPr lang="zh-CN" altLang="en-US" sz="4000" dirty="0">
              <a:latin typeface="楷体" panose="02010609060101010101" pitchFamily="49" charset="-122"/>
              <a:ea typeface="楷体" panose="02010609060101010101" pitchFamily="49" charset="-122"/>
            </a:endParaRP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Next 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type="subTitle"/>
          </p:nvPr>
        </p:nvSpPr>
        <p:spPr>
          <a:xfrm>
            <a:off x="1578077" y="1605207"/>
            <a:ext cx="8229240" cy="3394440"/>
          </a:xfrm>
        </p:spPr>
        <p:txBody>
          <a:bodyPr/>
          <a:lstStyle/>
          <a:p>
            <a:r>
              <a:rPr lang="en-US" altLang="zh-CN" dirty="0"/>
              <a:t>Grouping……</a:t>
            </a:r>
            <a:endParaRPr lang="en-US" altLang="zh-CN" dirty="0"/>
          </a:p>
          <a:p>
            <a:r>
              <a:rPr lang="en-US" altLang="zh-CN" dirty="0"/>
              <a:t>Question……</a:t>
            </a:r>
            <a:endParaRPr lang="zh-CN" altLang="en-US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zh-CN" altLang="en-US" sz="4000" dirty="0"/>
              <a:t>机器学习？</a:t>
            </a:r>
            <a:endParaRPr lang="zh-CN" altLang="en-US" sz="4000" dirty="0"/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743585" y="1953579"/>
            <a:ext cx="7991982" cy="4502150"/>
          </a:xfrm>
          <a:prstGeom prst="rect">
            <a:avLst/>
          </a:prstGeom>
        </p:spPr>
      </p:pic>
      <p:pic>
        <p:nvPicPr>
          <p:cNvPr id="2" name="内容占位符 1" descr="机器学习关系图3"/>
          <p:cNvPicPr>
            <a:picLocks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-231775" y="1691005"/>
            <a:ext cx="6880225" cy="5160645"/>
          </a:xfrm>
          <a:prstGeom prst="rect">
            <a:avLst/>
          </a:prstGeom>
        </p:spPr>
      </p:pic>
      <p:pic>
        <p:nvPicPr>
          <p:cNvPr id="4" name="图片 3" descr="机器学习人工智能关系图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3585" y="1821815"/>
            <a:ext cx="8373110" cy="4634230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5163185" y="-17780"/>
            <a:ext cx="1878965" cy="2091690"/>
          </a:xfrm>
          <a:prstGeom prst="rect">
            <a:avLst/>
          </a:prstGeom>
          <a:noFill/>
        </p:spPr>
        <p:txBody>
          <a:bodyPr wrap="square" rtlCol="0">
            <a:spAutoFit/>
          </a:bodyPr>
          <a:p>
            <a:r>
              <a:rPr lang="zh-CN" altLang="en-US" sz="2800">
                <a:solidFill>
                  <a:schemeClr val="tx1"/>
                </a:solidFill>
              </a:rPr>
              <a:t>人工智能？</a:t>
            </a:r>
            <a:endParaRPr lang="zh-CN" altLang="en-US" sz="2800">
              <a:solidFill>
                <a:schemeClr val="tx1"/>
              </a:solidFill>
            </a:endParaRPr>
          </a:p>
          <a:p>
            <a:r>
              <a:rPr lang="zh-CN" altLang="en-US" sz="2800">
                <a:solidFill>
                  <a:schemeClr val="tx1"/>
                </a:solidFill>
              </a:rPr>
              <a:t>数据挖掘？</a:t>
            </a:r>
            <a:endParaRPr lang="zh-CN" altLang="en-US" sz="2800">
              <a:solidFill>
                <a:schemeClr val="tx1"/>
              </a:solidFill>
            </a:endParaRPr>
          </a:p>
          <a:p>
            <a:r>
              <a:rPr lang="zh-CN" altLang="en-US" sz="2800">
                <a:solidFill>
                  <a:schemeClr val="tx1"/>
                </a:solidFill>
              </a:rPr>
              <a:t>模式识别？</a:t>
            </a:r>
            <a:endParaRPr lang="zh-CN" altLang="en-US" sz="2800">
              <a:solidFill>
                <a:schemeClr val="tx1"/>
              </a:solidFill>
            </a:endParaRPr>
          </a:p>
          <a:p>
            <a:r>
              <a:rPr lang="zh-CN" altLang="en-US" sz="2800">
                <a:solidFill>
                  <a:schemeClr val="tx1"/>
                </a:solidFill>
              </a:rPr>
              <a:t>深度学习？</a:t>
            </a:r>
            <a:endParaRPr lang="zh-CN" altLang="en-US">
              <a:solidFill>
                <a:schemeClr val="tx1"/>
              </a:solidFill>
            </a:endParaRPr>
          </a:p>
          <a:p>
            <a:endParaRPr lang="zh-CN" altLang="en-US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</a:t>
            </a:r>
            <a:endParaRPr lang="zh-CN" altLang="en-US" dirty="0"/>
          </a:p>
        </p:txBody>
      </p:sp>
      <p:sp>
        <p:nvSpPr>
          <p:cNvPr id="3" name="副标题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机器学习</a:t>
            </a:r>
            <a:r>
              <a:rPr lang="en-US" altLang="zh-CN" dirty="0"/>
              <a:t>—</a:t>
            </a:r>
            <a:r>
              <a:rPr lang="zh-CN" altLang="en-US" dirty="0"/>
              <a:t>人工智能的方法论</a:t>
            </a:r>
            <a:endParaRPr lang="en-US" altLang="zh-CN" dirty="0"/>
          </a:p>
          <a:p>
            <a:r>
              <a:rPr lang="zh-CN" altLang="en-US" dirty="0"/>
              <a:t>智能：智慧和行动能力</a:t>
            </a:r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人工智能：研究、开发用于</a:t>
            </a:r>
            <a:r>
              <a:rPr lang="zh-CN" altLang="en-US" b="1" dirty="0"/>
              <a:t>模拟、延伸和扩展</a:t>
            </a:r>
            <a:r>
              <a:rPr lang="zh-CN" altLang="en-US" dirty="0"/>
              <a:t>人的智能的理论、方法、技术及应用系统的一门新的技术科学。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1972286" y="2856654"/>
            <a:ext cx="3428390" cy="1901084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</a:t>
            </a:r>
            <a:endParaRPr lang="zh-CN" altLang="en-US" dirty="0"/>
          </a:p>
        </p:txBody>
      </p:sp>
      <p:sp>
        <p:nvSpPr>
          <p:cNvPr id="5" name="内容占位符 4"/>
          <p:cNvSpPr>
            <a:spLocks noGrp="1"/>
          </p:cNvSpPr>
          <p:nvPr>
            <p:ph idx="1"/>
          </p:nvPr>
        </p:nvSpPr>
        <p:spPr>
          <a:xfrm>
            <a:off x="628650" y="1825624"/>
            <a:ext cx="7886700" cy="4792345"/>
          </a:xfrm>
        </p:spPr>
        <p:txBody>
          <a:bodyPr>
            <a:normAutofit fontScale="47500" lnSpcReduction="20000"/>
          </a:bodyPr>
          <a:lstStyle/>
          <a:p>
            <a:pPr>
              <a:lnSpc>
                <a:spcPct val="120000"/>
              </a:lnSpc>
            </a:pPr>
            <a:r>
              <a:rPr lang="zh-CN" altLang="en-US" sz="4400" dirty="0"/>
              <a:t>图灵测试：如果一台机器能够与人类展开对话（通过电传设备）而不能被辨别出其机器身份，那么称这台机器具有智能。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2400" dirty="0"/>
          </a:p>
          <a:p>
            <a:pPr>
              <a:lnSpc>
                <a:spcPct val="120000"/>
              </a:lnSpc>
            </a:pP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en-US" altLang="zh-CN" sz="4400" dirty="0"/>
              <a:t>2014</a:t>
            </a:r>
            <a:r>
              <a:rPr lang="zh-CN" altLang="en-US" sz="4400" dirty="0"/>
              <a:t>年聊天程序“尤金</a:t>
            </a:r>
            <a:r>
              <a:rPr lang="en-US" altLang="zh-CN" sz="4400" dirty="0"/>
              <a:t>·</a:t>
            </a:r>
            <a:r>
              <a:rPr lang="zh-CN" altLang="en-US" sz="4400" dirty="0"/>
              <a:t>古斯特曼”（</a:t>
            </a:r>
            <a:r>
              <a:rPr lang="en-US" altLang="zh-CN" sz="4400" dirty="0"/>
              <a:t>Eugene </a:t>
            </a:r>
            <a:r>
              <a:rPr lang="en-US" altLang="zh-CN" sz="4400" dirty="0" err="1"/>
              <a:t>Goostman</a:t>
            </a:r>
            <a:r>
              <a:rPr lang="zh-CN" altLang="en-US" sz="4400" dirty="0"/>
              <a:t>）首次“通过”了图灵测试。</a:t>
            </a:r>
            <a:endParaRPr lang="en-US" altLang="zh-CN" sz="4400" dirty="0"/>
          </a:p>
          <a:p>
            <a:pPr>
              <a:lnSpc>
                <a:spcPct val="120000"/>
              </a:lnSpc>
            </a:pPr>
            <a:r>
              <a:rPr lang="zh-CN" altLang="en-US" sz="4400" dirty="0"/>
              <a:t>谷歌母公司 </a:t>
            </a:r>
            <a:r>
              <a:rPr lang="en-US" altLang="zh-CN" sz="4400" dirty="0"/>
              <a:t>Alphabet </a:t>
            </a:r>
            <a:r>
              <a:rPr lang="zh-CN" altLang="en-US" sz="4400" dirty="0"/>
              <a:t>董事长</a:t>
            </a:r>
            <a:r>
              <a:rPr lang="en-US" altLang="zh-CN" sz="4400" dirty="0"/>
              <a:t>John Hennessy </a:t>
            </a:r>
            <a:r>
              <a:rPr lang="zh-CN" altLang="en-US" sz="4400" dirty="0"/>
              <a:t>表示，这家搜索巨头达成了一项重要的里程碑 </a:t>
            </a:r>
            <a:r>
              <a:rPr lang="en-US" altLang="zh-CN" sz="4400" dirty="0"/>
              <a:t>—</a:t>
            </a:r>
            <a:r>
              <a:rPr lang="zh-CN" altLang="en-US" sz="4400" dirty="0"/>
              <a:t>（部分）通过了图灵测试。</a:t>
            </a:r>
            <a:endParaRPr lang="zh-CN" altLang="en-US" sz="4400" dirty="0"/>
          </a:p>
        </p:txBody>
      </p:sp>
      <p:pic>
        <p:nvPicPr>
          <p:cNvPr id="6" name="图片 5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3383280" y="2467863"/>
            <a:ext cx="1771650" cy="1753933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/>
              <a:t>历史</a:t>
            </a:r>
            <a:endParaRPr lang="zh-CN" altLang="en-US" dirty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zh-CN" altLang="en-US" dirty="0"/>
              <a:t>图灵：计算机之父，人工智能之父</a:t>
            </a:r>
            <a:endParaRPr lang="zh-CN" altLang="en-US" dirty="0"/>
          </a:p>
        </p:txBody>
      </p:sp>
      <p:pic>
        <p:nvPicPr>
          <p:cNvPr id="4" name="图片 3"/>
          <p:cNvPicPr>
            <a:picLocks noChangeAspect="1"/>
          </p:cNvPicPr>
          <p:nvPr/>
        </p:nvPicPr>
        <p:blipFill>
          <a:blip r:embed="rId1"/>
          <a:stretch>
            <a:fillRect/>
          </a:stretch>
        </p:blipFill>
        <p:spPr>
          <a:xfrm>
            <a:off x="6854726" y="1854993"/>
            <a:ext cx="1501381" cy="2033587"/>
          </a:xfrm>
          <a:prstGeom prst="rect">
            <a:avLst/>
          </a:prstGeom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2627" y="2871787"/>
            <a:ext cx="4181475" cy="1971267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67350" y="4157663"/>
            <a:ext cx="3048000" cy="20193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Office 主题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主题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5333</Words>
  <Application>WPS 演示</Application>
  <PresentationFormat>全屏显示(4:3)</PresentationFormat>
  <Paragraphs>339</Paragraphs>
  <Slides>57</Slides>
  <Notes>11</Notes>
  <HiddenSlides>1</HiddenSlides>
  <MMClips>1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57</vt:i4>
      </vt:variant>
    </vt:vector>
  </HeadingPairs>
  <TitlesOfParts>
    <vt:vector size="69" baseType="lpstr">
      <vt:lpstr>Arial</vt:lpstr>
      <vt:lpstr>宋体</vt:lpstr>
      <vt:lpstr>Wingdings</vt:lpstr>
      <vt:lpstr>Calibri</vt:lpstr>
      <vt:lpstr>Wingdings</vt:lpstr>
      <vt:lpstr>微软雅黑</vt:lpstr>
      <vt:lpstr>Arial Unicode MS</vt:lpstr>
      <vt:lpstr>Calibri Light</vt:lpstr>
      <vt:lpstr>Arial</vt:lpstr>
      <vt:lpstr>楷体</vt:lpstr>
      <vt:lpstr>Calibri</vt:lpstr>
      <vt:lpstr>Office 主题</vt:lpstr>
      <vt:lpstr>PowerPoint 演示文稿</vt:lpstr>
      <vt:lpstr>自我介绍</vt:lpstr>
      <vt:lpstr>关于本课程的本部其他成员</vt:lpstr>
      <vt:lpstr>人工智能与大数据校企共建实验室 </vt:lpstr>
      <vt:lpstr>情感计算与先进智能机器 安徽省重点实验室</vt:lpstr>
      <vt:lpstr>机器学习？</vt:lpstr>
      <vt:lpstr>历史</vt:lpstr>
      <vt:lpstr>历史</vt:lpstr>
      <vt:lpstr>历史</vt:lpstr>
      <vt:lpstr>历史</vt:lpstr>
      <vt:lpstr>历史</vt:lpstr>
      <vt:lpstr>历史</vt:lpstr>
      <vt:lpstr>约会问题</vt:lpstr>
      <vt:lpstr>PowerPoint 演示文稿</vt:lpstr>
      <vt:lpstr>PowerPoint 演示文稿</vt:lpstr>
      <vt:lpstr>定义：</vt:lpstr>
      <vt:lpstr>PowerPoint 演示文稿</vt:lpstr>
      <vt:lpstr>PowerPoint 演示文稿</vt:lpstr>
      <vt:lpstr>机器学习实例</vt:lpstr>
      <vt:lpstr>机器学习实例</vt:lpstr>
      <vt:lpstr>机器学习实例</vt:lpstr>
      <vt:lpstr>机器学习实例</vt:lpstr>
      <vt:lpstr>机器学习实例</vt:lpstr>
      <vt:lpstr>机器学习实例</vt:lpstr>
      <vt:lpstr>机器学习实例</vt:lpstr>
      <vt:lpstr>机器学习实例</vt:lpstr>
      <vt:lpstr>机器学习应用</vt:lpstr>
      <vt:lpstr>机器学习应用</vt:lpstr>
      <vt:lpstr>机器学习还可以做什么？</vt:lpstr>
      <vt:lpstr>机器学习应用</vt:lpstr>
      <vt:lpstr>机器学习应用</vt:lpstr>
      <vt:lpstr>PowerPoint 演示文稿</vt:lpstr>
      <vt:lpstr>机器学习应用</vt:lpstr>
      <vt:lpstr>机器学习应用</vt:lpstr>
      <vt:lpstr>机器学习还能做什么？</vt:lpstr>
      <vt:lpstr>课程内容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学习资源</vt:lpstr>
      <vt:lpstr>上课方式</vt:lpstr>
      <vt:lpstr>课程内容</vt:lpstr>
      <vt:lpstr>Examination（与教务协商）</vt:lpstr>
      <vt:lpstr>Next </vt:lpstr>
    </vt:vector>
  </TitlesOfParts>
  <Company>USTC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NTKO</dc:creator>
  <cp:lastModifiedBy>Jian Liu</cp:lastModifiedBy>
  <cp:revision>158</cp:revision>
  <dcterms:created xsi:type="dcterms:W3CDTF">2015-04-26T10:22:00Z</dcterms:created>
  <dcterms:modified xsi:type="dcterms:W3CDTF">2019-10-08T04:13:21Z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2052-11.1.0.9098</vt:lpwstr>
  </property>
</Properties>
</file>